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08" d="100"/>
          <a:sy n="108" d="100"/>
        </p:scale>
        <p:origin x="59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256438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g"/><Relationship Id="rId5" Type="http://schemas.openxmlformats.org/officeDocument/2006/relationships/image" Target="../media/image3.jpg"/><Relationship Id="rId4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6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forstberg_images/s01_sh02_7c7cb735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4632" y="530352"/>
            <a:ext cx="1481328" cy="722376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02920" y="2057400"/>
            <a:ext cx="3703320" cy="13258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2200" b="1" dirty="0">
                <a:solidFill>
                  <a:srgbClr val="6B675D"/>
                </a:solidFill>
                <a:latin typeface="Lucida Sans" pitchFamily="34" charset="0"/>
                <a:ea typeface="Lucida Sans" pitchFamily="34" charset="-122"/>
                <a:cs typeface="Lucida Sans" pitchFamily="34" charset="-120"/>
              </a:rPr>
              <a:t>DORFENTWICKLUNG</a:t>
            </a:r>
            <a:endParaRPr lang="en-US" sz="2200" dirty="0"/>
          </a:p>
          <a:p>
            <a:pPr marL="0" indent="0">
              <a:buNone/>
            </a:pPr>
            <a:r>
              <a:rPr lang="en-US" sz="2200" b="1" dirty="0">
                <a:solidFill>
                  <a:srgbClr val="6B675D"/>
                </a:solidFill>
                <a:latin typeface="Lucida Sans" pitchFamily="34" charset="0"/>
                <a:ea typeface="Lucida Sans" pitchFamily="34" charset="-122"/>
                <a:cs typeface="Lucida Sans" pitchFamily="34" charset="-120"/>
              </a:rPr>
              <a:t>IN DER</a:t>
            </a:r>
            <a:endParaRPr lang="en-US" sz="2200" dirty="0"/>
          </a:p>
          <a:p>
            <a:pPr marL="0" indent="0">
              <a:buNone/>
            </a:pPr>
            <a:r>
              <a:rPr lang="en-US" sz="2200" b="1" dirty="0">
                <a:solidFill>
                  <a:srgbClr val="6B675D"/>
                </a:solidFill>
                <a:latin typeface="Lucida Sans" pitchFamily="34" charset="0"/>
                <a:ea typeface="Lucida Sans" pitchFamily="34" charset="-122"/>
                <a:cs typeface="Lucida Sans" pitchFamily="34" charset="-120"/>
              </a:rPr>
              <a:t>DORFREGION FORSTBERG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502920" y="3703320"/>
            <a:ext cx="3703320" cy="7315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 fontScale="92500"/>
          </a:bodyPr>
          <a:lstStyle/>
          <a:p>
            <a:pPr marL="0" indent="0">
              <a:buNone/>
            </a:pPr>
            <a:r>
              <a:rPr lang="en-US" sz="1550" b="1" dirty="0">
                <a:solidFill>
                  <a:srgbClr val="6B675D"/>
                </a:solidFill>
                <a:latin typeface="Lucida Sans" pitchFamily="34" charset="0"/>
                <a:ea typeface="Lucida Sans" pitchFamily="34" charset="-122"/>
                <a:cs typeface="Lucida Sans" pitchFamily="34" charset="-120"/>
              </a:rPr>
              <a:t>GRABE   SAALFELD   WINDEBERG</a:t>
            </a:r>
          </a:p>
          <a:p>
            <a:pPr marL="0" indent="0">
              <a:buNone/>
            </a:pPr>
            <a:endParaRPr lang="en-US" sz="1550" dirty="0"/>
          </a:p>
          <a:p>
            <a:pPr marL="0" indent="0">
              <a:buNone/>
            </a:pPr>
            <a:r>
              <a:rPr lang="en-US" sz="1550" b="1" dirty="0">
                <a:solidFill>
                  <a:srgbClr val="6B675D"/>
                </a:solidFill>
                <a:latin typeface="Lucida Sans" pitchFamily="34" charset="0"/>
                <a:ea typeface="Lucida Sans" pitchFamily="34" charset="-122"/>
                <a:cs typeface="Lucida Sans" pitchFamily="34" charset="-120"/>
              </a:rPr>
              <a:t>FÖRDERSCHWERPUNKT 2025 BIS 2029</a:t>
            </a:r>
            <a:endParaRPr lang="en-US" sz="1550" dirty="0"/>
          </a:p>
        </p:txBody>
      </p:sp>
      <p:pic>
        <p:nvPicPr>
          <p:cNvPr id="5" name="Image 1" descr="/mnt/data/forstberg_images/s01_sh07_5577579d.jpg"/>
          <p:cNvPicPr>
            <a:picLocks noChangeAspect="1"/>
          </p:cNvPicPr>
          <p:nvPr/>
        </p:nvPicPr>
        <p:blipFill>
          <a:blip r:embed="rId4"/>
          <a:srcRect l="37507" r="37507"/>
          <a:stretch/>
        </p:blipFill>
        <p:spPr>
          <a:xfrm>
            <a:off x="4480560" y="0"/>
            <a:ext cx="2570378" cy="6858000"/>
          </a:xfrm>
          <a:prstGeom prst="rect">
            <a:avLst/>
          </a:prstGeom>
        </p:spPr>
      </p:pic>
      <p:pic>
        <p:nvPicPr>
          <p:cNvPr id="6" name="Image 2" descr="/mnt/data/forstberg_images/s01_sh10_276872c0.jpg"/>
          <p:cNvPicPr>
            <a:picLocks noChangeAspect="1"/>
          </p:cNvPicPr>
          <p:nvPr/>
        </p:nvPicPr>
        <p:blipFill>
          <a:blip r:embed="rId5"/>
          <a:srcRect l="37507" r="37507"/>
          <a:stretch/>
        </p:blipFill>
        <p:spPr>
          <a:xfrm>
            <a:off x="7050938" y="0"/>
            <a:ext cx="2570378" cy="6858000"/>
          </a:xfrm>
          <a:prstGeom prst="rect">
            <a:avLst/>
          </a:prstGeom>
        </p:spPr>
      </p:pic>
      <p:pic>
        <p:nvPicPr>
          <p:cNvPr id="7" name="Image 3" descr="/mnt/data/forstberg_images/s01_sh13_84e470a1.jpg"/>
          <p:cNvPicPr>
            <a:picLocks noChangeAspect="1"/>
          </p:cNvPicPr>
          <p:nvPr/>
        </p:nvPicPr>
        <p:blipFill>
          <a:blip r:embed="rId6"/>
          <a:srcRect l="37507" r="37507"/>
          <a:stretch/>
        </p:blipFill>
        <p:spPr>
          <a:xfrm>
            <a:off x="9621317" y="0"/>
            <a:ext cx="2570378" cy="6858000"/>
          </a:xfrm>
          <a:prstGeom prst="rect">
            <a:avLst/>
          </a:prstGeom>
        </p:spPr>
      </p:pic>
      <p:sp>
        <p:nvSpPr>
          <p:cNvPr id="8" name="Shape 2"/>
          <p:cNvSpPr/>
          <p:nvPr/>
        </p:nvSpPr>
        <p:spPr>
          <a:xfrm>
            <a:off x="4480560" y="6053328"/>
            <a:ext cx="2570378" cy="393192"/>
          </a:xfrm>
          <a:prstGeom prst="rect">
            <a:avLst/>
          </a:prstGeom>
          <a:solidFill>
            <a:srgbClr val="FFFFFF">
              <a:alpha val="8500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9" name="Shape 3"/>
          <p:cNvSpPr/>
          <p:nvPr/>
        </p:nvSpPr>
        <p:spPr>
          <a:xfrm>
            <a:off x="7050938" y="6053328"/>
            <a:ext cx="2570378" cy="393192"/>
          </a:xfrm>
          <a:prstGeom prst="rect">
            <a:avLst/>
          </a:prstGeom>
          <a:solidFill>
            <a:srgbClr val="FFFFFF">
              <a:alpha val="8500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0" name="Shape 4"/>
          <p:cNvSpPr/>
          <p:nvPr/>
        </p:nvSpPr>
        <p:spPr>
          <a:xfrm>
            <a:off x="9621317" y="6053328"/>
            <a:ext cx="2570378" cy="393192"/>
          </a:xfrm>
          <a:prstGeom prst="rect">
            <a:avLst/>
          </a:prstGeom>
          <a:solidFill>
            <a:srgbClr val="FFFFFF">
              <a:alpha val="8500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1" name="Text 5"/>
          <p:cNvSpPr/>
          <p:nvPr/>
        </p:nvSpPr>
        <p:spPr>
          <a:xfrm>
            <a:off x="4617720" y="6126480"/>
            <a:ext cx="229605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6B675D"/>
                </a:solidFill>
                <a:latin typeface="Lucida Sans" pitchFamily="34" charset="0"/>
                <a:ea typeface="Lucida Sans" pitchFamily="34" charset="-122"/>
                <a:cs typeface="Lucida Sans" pitchFamily="34" charset="-120"/>
              </a:rPr>
              <a:t>GRABE</a:t>
            </a:r>
            <a:endParaRPr lang="en-US" sz="1100" dirty="0"/>
          </a:p>
        </p:txBody>
      </p:sp>
      <p:sp>
        <p:nvSpPr>
          <p:cNvPr id="12" name="Text 6"/>
          <p:cNvSpPr/>
          <p:nvPr/>
        </p:nvSpPr>
        <p:spPr>
          <a:xfrm>
            <a:off x="7188098" y="6126480"/>
            <a:ext cx="229605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6B675D"/>
                </a:solidFill>
                <a:latin typeface="Lucida Sans" pitchFamily="34" charset="0"/>
                <a:ea typeface="Lucida Sans" pitchFamily="34" charset="-122"/>
                <a:cs typeface="Lucida Sans" pitchFamily="34" charset="-120"/>
              </a:rPr>
              <a:t>SAALFELD</a:t>
            </a:r>
            <a:endParaRPr lang="en-US" sz="1100" dirty="0"/>
          </a:p>
        </p:txBody>
      </p:sp>
      <p:sp>
        <p:nvSpPr>
          <p:cNvPr id="13" name="Text 7"/>
          <p:cNvSpPr/>
          <p:nvPr/>
        </p:nvSpPr>
        <p:spPr>
          <a:xfrm>
            <a:off x="9758477" y="6126480"/>
            <a:ext cx="229605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6B675D"/>
                </a:solidFill>
                <a:latin typeface="Lucida Sans" pitchFamily="34" charset="0"/>
                <a:ea typeface="Lucida Sans" pitchFamily="34" charset="-122"/>
                <a:cs typeface="Lucida Sans" pitchFamily="34" charset="-120"/>
              </a:rPr>
              <a:t>WINDEBERG</a:t>
            </a:r>
            <a:endParaRPr lang="en-US" sz="1100" dirty="0"/>
          </a:p>
        </p:txBody>
      </p:sp>
      <p:sp>
        <p:nvSpPr>
          <p:cNvPr id="14" name="Text 8"/>
          <p:cNvSpPr/>
          <p:nvPr/>
        </p:nvSpPr>
        <p:spPr>
          <a:xfrm>
            <a:off x="502920" y="6172200"/>
            <a:ext cx="37033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850" dirty="0">
                <a:solidFill>
                  <a:srgbClr val="6B675D"/>
                </a:solidFill>
                <a:latin typeface="Lucida Sans" pitchFamily="34" charset="0"/>
                <a:ea typeface="Lucida Sans" pitchFamily="34" charset="-122"/>
                <a:cs typeface="Lucida Sans" pitchFamily="34" charset="-120"/>
              </a:rPr>
              <a:t>Erstellt durch die Stadtverwaltung Mühlhausen   Fachbereich 7 Stadtentwicklung und Bauordnung</a:t>
            </a:r>
            <a:endParaRPr lang="en-US" sz="850" dirty="0"/>
          </a:p>
        </p:txBody>
      </p:sp>
      <p:sp>
        <p:nvSpPr>
          <p:cNvPr id="15" name="Text 9"/>
          <p:cNvSpPr/>
          <p:nvPr/>
        </p:nvSpPr>
        <p:spPr>
          <a:xfrm>
            <a:off x="502920" y="6446520"/>
            <a:ext cx="37033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850" dirty="0">
                <a:solidFill>
                  <a:srgbClr val="6B675D"/>
                </a:solidFill>
                <a:latin typeface="Lucida Sans" pitchFamily="34" charset="0"/>
                <a:ea typeface="Lucida Sans" pitchFamily="34" charset="-122"/>
                <a:cs typeface="Lucida Sans" pitchFamily="34" charset="-120"/>
              </a:rPr>
              <a:t>Stand September 2026</a:t>
            </a:r>
            <a:endParaRPr lang="en-US" sz="8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20040" y="484632"/>
            <a:ext cx="89611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600" b="1" dirty="0">
                <a:solidFill>
                  <a:srgbClr val="6B675D"/>
                </a:solidFill>
                <a:latin typeface="Lucida Sans" pitchFamily="34" charset="0"/>
                <a:ea typeface="Lucida Sans" pitchFamily="34" charset="-122"/>
                <a:cs typeface="Lucida Sans" pitchFamily="34" charset="-120"/>
              </a:rPr>
              <a:t>Dorfregion Forstberg</a:t>
            </a:r>
            <a:endParaRPr lang="en-US" sz="2600" dirty="0"/>
          </a:p>
        </p:txBody>
      </p:sp>
      <p:pic>
        <p:nvPicPr>
          <p:cNvPr id="3" name="Image 0" descr="/mnt/data/forstberg_images/s01_sh02_7c7cb735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64040" y="347472"/>
            <a:ext cx="1078992" cy="521208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600200" y="6400800"/>
            <a:ext cx="19202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00" dirty="0">
                <a:solidFill>
                  <a:srgbClr val="6B675D"/>
                </a:solidFill>
                <a:latin typeface="Lucida Sans" pitchFamily="34" charset="0"/>
                <a:ea typeface="Lucida Sans" pitchFamily="34" charset="-122"/>
                <a:cs typeface="Lucida Sans" pitchFamily="34" charset="-120"/>
              </a:rPr>
              <a:t>Stand September 2026</a:t>
            </a:r>
            <a:endParaRPr lang="en-US" sz="800" dirty="0"/>
          </a:p>
        </p:txBody>
      </p:sp>
      <p:sp>
        <p:nvSpPr>
          <p:cNvPr id="5" name="Text 2"/>
          <p:cNvSpPr/>
          <p:nvPr/>
        </p:nvSpPr>
        <p:spPr>
          <a:xfrm>
            <a:off x="4069080" y="6400800"/>
            <a:ext cx="34747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dirty="0">
                <a:solidFill>
                  <a:srgbClr val="6B675D"/>
                </a:solidFill>
                <a:latin typeface="Lucida Sans" pitchFamily="34" charset="0"/>
                <a:ea typeface="Lucida Sans" pitchFamily="34" charset="-122"/>
                <a:cs typeface="Lucida Sans" pitchFamily="34" charset="-120"/>
              </a:rPr>
              <a:t>Dorfregion Forstberg</a:t>
            </a:r>
            <a:endParaRPr lang="en-US" sz="800" dirty="0"/>
          </a:p>
        </p:txBody>
      </p:sp>
      <p:sp>
        <p:nvSpPr>
          <p:cNvPr id="6" name="Text 3"/>
          <p:cNvSpPr/>
          <p:nvPr/>
        </p:nvSpPr>
        <p:spPr>
          <a:xfrm>
            <a:off x="9509760" y="6400800"/>
            <a:ext cx="16916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6B675D"/>
                </a:solidFill>
                <a:latin typeface="Lucida Sans" pitchFamily="34" charset="0"/>
                <a:ea typeface="Lucida Sans" pitchFamily="34" charset="-122"/>
                <a:cs typeface="Lucida Sans" pitchFamily="34" charset="-120"/>
              </a:rPr>
              <a:t>2</a:t>
            </a:r>
            <a:endParaRPr lang="en-US" sz="800" dirty="0"/>
          </a:p>
        </p:txBody>
      </p:sp>
      <p:sp>
        <p:nvSpPr>
          <p:cNvPr id="7" name="Text 4"/>
          <p:cNvSpPr/>
          <p:nvPr/>
        </p:nvSpPr>
        <p:spPr>
          <a:xfrm>
            <a:off x="502920" y="1353312"/>
            <a:ext cx="55778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2000" b="1" dirty="0">
                <a:solidFill>
                  <a:srgbClr val="B32638"/>
                </a:solidFill>
                <a:latin typeface="Lucida Sans" pitchFamily="34" charset="0"/>
                <a:ea typeface="Lucida Sans" pitchFamily="34" charset="-122"/>
                <a:cs typeface="Lucida Sans" pitchFamily="34" charset="-120"/>
              </a:rPr>
              <a:t>▸  </a:t>
            </a:r>
            <a:r>
              <a:rPr lang="en-US" sz="2000" b="1" dirty="0">
                <a:solidFill>
                  <a:srgbClr val="6B675D"/>
                </a:solidFill>
                <a:latin typeface="Lucida Sans" pitchFamily="34" charset="0"/>
                <a:ea typeface="Lucida Sans" pitchFamily="34" charset="-122"/>
                <a:cs typeface="Lucida Sans" pitchFamily="34" charset="-120"/>
              </a:rPr>
              <a:t>Drei Orte bilden eine gemeinsame Dorfregion</a:t>
            </a:r>
            <a:endParaRPr lang="en-US" sz="2000" dirty="0"/>
          </a:p>
        </p:txBody>
      </p:sp>
      <p:sp>
        <p:nvSpPr>
          <p:cNvPr id="8" name="Text 5"/>
          <p:cNvSpPr/>
          <p:nvPr/>
        </p:nvSpPr>
        <p:spPr>
          <a:xfrm>
            <a:off x="804672" y="2057400"/>
            <a:ext cx="52578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550" dirty="0">
                <a:solidFill>
                  <a:srgbClr val="B32638"/>
                </a:solidFill>
                <a:latin typeface="Lucida Sans" pitchFamily="34" charset="0"/>
                <a:ea typeface="Lucida Sans" pitchFamily="34" charset="-122"/>
                <a:cs typeface="Lucida Sans" pitchFamily="34" charset="-120"/>
              </a:rPr>
              <a:t>•  </a:t>
            </a:r>
            <a:r>
              <a:rPr lang="en-US" sz="1550" dirty="0">
                <a:solidFill>
                  <a:srgbClr val="6B675D"/>
                </a:solidFill>
                <a:latin typeface="Lucida Sans" pitchFamily="34" charset="0"/>
                <a:ea typeface="Lucida Sans" pitchFamily="34" charset="-122"/>
                <a:cs typeface="Lucida Sans" pitchFamily="34" charset="-120"/>
              </a:rPr>
              <a:t>Grabe, Saalfeld und Windeberg wurden 2024 als Dorfregion Forstberg in das Programm der Dorferneuerung und Dorfentwicklung aufgenommen.</a:t>
            </a:r>
            <a:endParaRPr lang="en-US" sz="1550" dirty="0"/>
          </a:p>
        </p:txBody>
      </p:sp>
      <p:sp>
        <p:nvSpPr>
          <p:cNvPr id="9" name="Text 6"/>
          <p:cNvSpPr/>
          <p:nvPr/>
        </p:nvSpPr>
        <p:spPr>
          <a:xfrm>
            <a:off x="804672" y="2852928"/>
            <a:ext cx="5257800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550" dirty="0">
                <a:solidFill>
                  <a:srgbClr val="B32638"/>
                </a:solidFill>
                <a:latin typeface="Lucida Sans" pitchFamily="34" charset="0"/>
                <a:ea typeface="Lucida Sans" pitchFamily="34" charset="-122"/>
                <a:cs typeface="Lucida Sans" pitchFamily="34" charset="-120"/>
              </a:rPr>
              <a:t>•  </a:t>
            </a:r>
            <a:r>
              <a:rPr lang="en-US" sz="1550" dirty="0">
                <a:solidFill>
                  <a:srgbClr val="6B675D"/>
                </a:solidFill>
                <a:latin typeface="Lucida Sans" pitchFamily="34" charset="0"/>
                <a:ea typeface="Lucida Sans" pitchFamily="34" charset="-122"/>
                <a:cs typeface="Lucida Sans" pitchFamily="34" charset="-120"/>
              </a:rPr>
              <a:t>Der Förderzeitraum läuft von 2025 bis 2029. In dieser Zeit können sowohl kommunale als auch private Vorhaben eine Förderung erhalten, wenn die jeweiligen Voraussetzungen erfüllt sind.</a:t>
            </a:r>
            <a:endParaRPr lang="en-US" sz="1550" dirty="0"/>
          </a:p>
        </p:txBody>
      </p:sp>
      <p:sp>
        <p:nvSpPr>
          <p:cNvPr id="10" name="Text 7"/>
          <p:cNvSpPr/>
          <p:nvPr/>
        </p:nvSpPr>
        <p:spPr>
          <a:xfrm>
            <a:off x="502920" y="3977640"/>
            <a:ext cx="53035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900" b="1" dirty="0">
                <a:solidFill>
                  <a:srgbClr val="B32638"/>
                </a:solidFill>
                <a:latin typeface="Lucida Sans" pitchFamily="34" charset="0"/>
                <a:ea typeface="Lucida Sans" pitchFamily="34" charset="-122"/>
                <a:cs typeface="Lucida Sans" pitchFamily="34" charset="-120"/>
              </a:rPr>
              <a:t>▸  </a:t>
            </a:r>
            <a:r>
              <a:rPr lang="en-US" sz="1900" b="1" dirty="0">
                <a:solidFill>
                  <a:srgbClr val="6B675D"/>
                </a:solidFill>
                <a:latin typeface="Lucida Sans" pitchFamily="34" charset="0"/>
                <a:ea typeface="Lucida Sans" pitchFamily="34" charset="-122"/>
                <a:cs typeface="Lucida Sans" pitchFamily="34" charset="-120"/>
              </a:rPr>
              <a:t>Gemeinsames Ziel</a:t>
            </a:r>
            <a:endParaRPr lang="en-US" sz="1900" dirty="0"/>
          </a:p>
        </p:txBody>
      </p:sp>
      <p:sp>
        <p:nvSpPr>
          <p:cNvPr id="11" name="Text 8"/>
          <p:cNvSpPr/>
          <p:nvPr/>
        </p:nvSpPr>
        <p:spPr>
          <a:xfrm>
            <a:off x="804672" y="4663440"/>
            <a:ext cx="52578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550" dirty="0">
                <a:solidFill>
                  <a:srgbClr val="B32638"/>
                </a:solidFill>
                <a:latin typeface="Lucida Sans" pitchFamily="34" charset="0"/>
                <a:ea typeface="Lucida Sans" pitchFamily="34" charset="-122"/>
                <a:cs typeface="Lucida Sans" pitchFamily="34" charset="-120"/>
              </a:rPr>
              <a:t>•  </a:t>
            </a:r>
            <a:r>
              <a:rPr lang="en-US" sz="1550" dirty="0">
                <a:solidFill>
                  <a:srgbClr val="6B675D"/>
                </a:solidFill>
                <a:latin typeface="Lucida Sans" pitchFamily="34" charset="0"/>
                <a:ea typeface="Lucida Sans" pitchFamily="34" charset="-122"/>
                <a:cs typeface="Lucida Sans" pitchFamily="34" charset="-120"/>
              </a:rPr>
              <a:t>Lebenswerte Ortskerne, bewahrte Baukultur und eine zukunftsfähige Entwicklung der drei Ortsteile.</a:t>
            </a:r>
            <a:endParaRPr lang="en-US" sz="1550" dirty="0"/>
          </a:p>
        </p:txBody>
      </p:sp>
      <p:pic>
        <p:nvPicPr>
          <p:cNvPr id="12" name="Image 1" descr="/mnt/data/forstberg_images/s02_sh13_6c073a94.jpg"/>
          <p:cNvPicPr>
            <a:picLocks noChangeAspect="1"/>
          </p:cNvPicPr>
          <p:nvPr/>
        </p:nvPicPr>
        <p:blipFill>
          <a:blip r:embed="rId4"/>
          <a:srcRect l="3521" r="3521"/>
          <a:stretch/>
        </p:blipFill>
        <p:spPr>
          <a:xfrm>
            <a:off x="6492240" y="1691640"/>
            <a:ext cx="4023360" cy="324612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20040" y="484632"/>
            <a:ext cx="89611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600" b="1" dirty="0">
                <a:solidFill>
                  <a:srgbClr val="6B675D"/>
                </a:solidFill>
                <a:latin typeface="Lucida Sans" pitchFamily="34" charset="0"/>
                <a:ea typeface="Lucida Sans" pitchFamily="34" charset="-122"/>
                <a:cs typeface="Lucida Sans" pitchFamily="34" charset="-120"/>
              </a:rPr>
              <a:t>Ziele der Dorfentwicklung</a:t>
            </a:r>
            <a:endParaRPr lang="en-US" sz="2600" dirty="0"/>
          </a:p>
        </p:txBody>
      </p:sp>
      <p:pic>
        <p:nvPicPr>
          <p:cNvPr id="3" name="Image 0" descr="/mnt/data/forstberg_images/s01_sh02_7c7cb735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64040" y="347472"/>
            <a:ext cx="1078992" cy="521208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600200" y="6400800"/>
            <a:ext cx="19202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00" dirty="0">
                <a:solidFill>
                  <a:srgbClr val="6B675D"/>
                </a:solidFill>
                <a:latin typeface="Lucida Sans" pitchFamily="34" charset="0"/>
                <a:ea typeface="Lucida Sans" pitchFamily="34" charset="-122"/>
                <a:cs typeface="Lucida Sans" pitchFamily="34" charset="-120"/>
              </a:rPr>
              <a:t>Stand September 2026</a:t>
            </a:r>
            <a:endParaRPr lang="en-US" sz="800" dirty="0"/>
          </a:p>
        </p:txBody>
      </p:sp>
      <p:sp>
        <p:nvSpPr>
          <p:cNvPr id="5" name="Text 2"/>
          <p:cNvSpPr/>
          <p:nvPr/>
        </p:nvSpPr>
        <p:spPr>
          <a:xfrm>
            <a:off x="4069080" y="6400800"/>
            <a:ext cx="34747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dirty="0">
                <a:solidFill>
                  <a:srgbClr val="6B675D"/>
                </a:solidFill>
                <a:latin typeface="Lucida Sans" pitchFamily="34" charset="0"/>
                <a:ea typeface="Lucida Sans" pitchFamily="34" charset="-122"/>
                <a:cs typeface="Lucida Sans" pitchFamily="34" charset="-120"/>
              </a:rPr>
              <a:t>Dorfregion Forstberg</a:t>
            </a:r>
            <a:endParaRPr lang="en-US" sz="800" dirty="0"/>
          </a:p>
        </p:txBody>
      </p:sp>
      <p:sp>
        <p:nvSpPr>
          <p:cNvPr id="6" name="Text 3"/>
          <p:cNvSpPr/>
          <p:nvPr/>
        </p:nvSpPr>
        <p:spPr>
          <a:xfrm>
            <a:off x="9509760" y="6400800"/>
            <a:ext cx="16916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6B675D"/>
                </a:solidFill>
                <a:latin typeface="Lucida Sans" pitchFamily="34" charset="0"/>
                <a:ea typeface="Lucida Sans" pitchFamily="34" charset="-122"/>
                <a:cs typeface="Lucida Sans" pitchFamily="34" charset="-120"/>
              </a:rPr>
              <a:t>3</a:t>
            </a:r>
            <a:endParaRPr lang="en-US" sz="800" dirty="0"/>
          </a:p>
        </p:txBody>
      </p:sp>
      <p:sp>
        <p:nvSpPr>
          <p:cNvPr id="7" name="Text 4"/>
          <p:cNvSpPr/>
          <p:nvPr/>
        </p:nvSpPr>
        <p:spPr>
          <a:xfrm>
            <a:off x="502920" y="1417320"/>
            <a:ext cx="101498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2000" b="1" dirty="0">
                <a:solidFill>
                  <a:srgbClr val="B32638"/>
                </a:solidFill>
                <a:latin typeface="Lucida Sans" pitchFamily="34" charset="0"/>
                <a:ea typeface="Lucida Sans" pitchFamily="34" charset="-122"/>
                <a:cs typeface="Lucida Sans" pitchFamily="34" charset="-120"/>
              </a:rPr>
              <a:t>▸  </a:t>
            </a:r>
            <a:r>
              <a:rPr lang="en-US" sz="2000" b="1" dirty="0">
                <a:solidFill>
                  <a:srgbClr val="6B675D"/>
                </a:solidFill>
                <a:latin typeface="Lucida Sans" pitchFamily="34" charset="0"/>
                <a:ea typeface="Lucida Sans" pitchFamily="34" charset="-122"/>
                <a:cs typeface="Lucida Sans" pitchFamily="34" charset="-120"/>
              </a:rPr>
              <a:t>Die Förderung stärkt Ortsbild und Lebensqualität</a:t>
            </a:r>
            <a:endParaRPr lang="en-US" sz="2000" dirty="0"/>
          </a:p>
        </p:txBody>
      </p:sp>
      <p:sp>
        <p:nvSpPr>
          <p:cNvPr id="8" name="Text 5"/>
          <p:cNvSpPr/>
          <p:nvPr/>
        </p:nvSpPr>
        <p:spPr>
          <a:xfrm>
            <a:off x="804672" y="2148840"/>
            <a:ext cx="960120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600" dirty="0">
                <a:solidFill>
                  <a:srgbClr val="B32638"/>
                </a:solidFill>
                <a:latin typeface="Lucida Sans" pitchFamily="34" charset="0"/>
                <a:ea typeface="Lucida Sans" pitchFamily="34" charset="-122"/>
                <a:cs typeface="Lucida Sans" pitchFamily="34" charset="-120"/>
              </a:rPr>
              <a:t>•  </a:t>
            </a:r>
            <a:r>
              <a:rPr lang="en-US" sz="1600" dirty="0">
                <a:solidFill>
                  <a:srgbClr val="6B675D"/>
                </a:solidFill>
                <a:latin typeface="Lucida Sans" pitchFamily="34" charset="0"/>
                <a:ea typeface="Lucida Sans" pitchFamily="34" charset="-122"/>
                <a:cs typeface="Lucida Sans" pitchFamily="34" charset="-120"/>
              </a:rPr>
              <a:t>Die Dorfentwicklung verbindet den Erhalt des Bewährten mit neuen Nutzungen und einer zeitgemäßen Entwicklung.</a:t>
            </a:r>
            <a:endParaRPr lang="en-US" sz="1600" dirty="0"/>
          </a:p>
        </p:txBody>
      </p:sp>
      <p:sp>
        <p:nvSpPr>
          <p:cNvPr id="9" name="Text 6"/>
          <p:cNvSpPr/>
          <p:nvPr/>
        </p:nvSpPr>
        <p:spPr>
          <a:xfrm>
            <a:off x="804672" y="2834640"/>
            <a:ext cx="96012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550" dirty="0">
                <a:solidFill>
                  <a:srgbClr val="B32638"/>
                </a:solidFill>
                <a:latin typeface="Lucida Sans" pitchFamily="34" charset="0"/>
                <a:ea typeface="Lucida Sans" pitchFamily="34" charset="-122"/>
                <a:cs typeface="Lucida Sans" pitchFamily="34" charset="-120"/>
              </a:rPr>
              <a:t>•  </a:t>
            </a:r>
            <a:r>
              <a:rPr lang="en-US" sz="1550" dirty="0">
                <a:solidFill>
                  <a:srgbClr val="6B675D"/>
                </a:solidFill>
                <a:latin typeface="Lucida Sans" pitchFamily="34" charset="0"/>
                <a:ea typeface="Lucida Sans" pitchFamily="34" charset="-122"/>
                <a:cs typeface="Lucida Sans" pitchFamily="34" charset="-120"/>
              </a:rPr>
              <a:t>Charakteristische Ortsbilder und historische Bausubstanz erhalten</a:t>
            </a:r>
            <a:endParaRPr lang="en-US" sz="1550" dirty="0"/>
          </a:p>
        </p:txBody>
      </p:sp>
      <p:sp>
        <p:nvSpPr>
          <p:cNvPr id="10" name="Text 7"/>
          <p:cNvSpPr/>
          <p:nvPr/>
        </p:nvSpPr>
        <p:spPr>
          <a:xfrm>
            <a:off x="804672" y="3401568"/>
            <a:ext cx="96012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550" dirty="0">
                <a:solidFill>
                  <a:srgbClr val="B32638"/>
                </a:solidFill>
                <a:latin typeface="Lucida Sans" pitchFamily="34" charset="0"/>
                <a:ea typeface="Lucida Sans" pitchFamily="34" charset="-122"/>
                <a:cs typeface="Lucida Sans" pitchFamily="34" charset="-120"/>
              </a:rPr>
              <a:t>•  </a:t>
            </a:r>
            <a:r>
              <a:rPr lang="en-US" sz="1550" dirty="0">
                <a:solidFill>
                  <a:srgbClr val="6B675D"/>
                </a:solidFill>
                <a:latin typeface="Lucida Sans" pitchFamily="34" charset="0"/>
                <a:ea typeface="Lucida Sans" pitchFamily="34" charset="-122"/>
                <a:cs typeface="Lucida Sans" pitchFamily="34" charset="-120"/>
              </a:rPr>
              <a:t>Wohnverhältnisse, Arbeitsmöglichkeiten und das tägliche Leben verbessern</a:t>
            </a:r>
            <a:endParaRPr lang="en-US" sz="1550" dirty="0"/>
          </a:p>
        </p:txBody>
      </p:sp>
      <p:sp>
        <p:nvSpPr>
          <p:cNvPr id="11" name="Text 8"/>
          <p:cNvSpPr/>
          <p:nvPr/>
        </p:nvSpPr>
        <p:spPr>
          <a:xfrm>
            <a:off x="804672" y="3968496"/>
            <a:ext cx="96012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550" dirty="0">
                <a:solidFill>
                  <a:srgbClr val="B32638"/>
                </a:solidFill>
                <a:latin typeface="Lucida Sans" pitchFamily="34" charset="0"/>
                <a:ea typeface="Lucida Sans" pitchFamily="34" charset="-122"/>
                <a:cs typeface="Lucida Sans" pitchFamily="34" charset="-120"/>
              </a:rPr>
              <a:t>•  </a:t>
            </a:r>
            <a:r>
              <a:rPr lang="en-US" sz="1550" dirty="0">
                <a:solidFill>
                  <a:srgbClr val="6B675D"/>
                </a:solidFill>
                <a:latin typeface="Lucida Sans" pitchFamily="34" charset="0"/>
                <a:ea typeface="Lucida Sans" pitchFamily="34" charset="-122"/>
                <a:cs typeface="Lucida Sans" pitchFamily="34" charset="-120"/>
              </a:rPr>
              <a:t>Leerstände wieder nutzen und die Innenentwicklung stärken</a:t>
            </a:r>
            <a:endParaRPr lang="en-US" sz="1550" dirty="0"/>
          </a:p>
        </p:txBody>
      </p:sp>
      <p:sp>
        <p:nvSpPr>
          <p:cNvPr id="12" name="Text 9"/>
          <p:cNvSpPr/>
          <p:nvPr/>
        </p:nvSpPr>
        <p:spPr>
          <a:xfrm>
            <a:off x="804672" y="4535424"/>
            <a:ext cx="96012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550" dirty="0">
                <a:solidFill>
                  <a:srgbClr val="B32638"/>
                </a:solidFill>
                <a:latin typeface="Lucida Sans" pitchFamily="34" charset="0"/>
                <a:ea typeface="Lucida Sans" pitchFamily="34" charset="-122"/>
                <a:cs typeface="Lucida Sans" pitchFamily="34" charset="-120"/>
              </a:rPr>
              <a:t>•  </a:t>
            </a:r>
            <a:r>
              <a:rPr lang="en-US" sz="1550" dirty="0">
                <a:solidFill>
                  <a:srgbClr val="6B675D"/>
                </a:solidFill>
                <a:latin typeface="Lucida Sans" pitchFamily="34" charset="0"/>
                <a:ea typeface="Lucida Sans" pitchFamily="34" charset="-122"/>
                <a:cs typeface="Lucida Sans" pitchFamily="34" charset="-120"/>
              </a:rPr>
              <a:t>Dorfkerne, Freiräume, Natur und gemeinschaftliches Leben weiterentwickeln</a:t>
            </a:r>
            <a:endParaRPr lang="en-US" sz="15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20040" y="484632"/>
            <a:ext cx="89611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600" b="1" dirty="0">
                <a:solidFill>
                  <a:srgbClr val="6B675D"/>
                </a:solidFill>
                <a:latin typeface="Lucida Sans" pitchFamily="34" charset="0"/>
                <a:ea typeface="Lucida Sans" pitchFamily="34" charset="-122"/>
                <a:cs typeface="Lucida Sans" pitchFamily="34" charset="-120"/>
              </a:rPr>
              <a:t>Antragsberechtigung</a:t>
            </a:r>
            <a:endParaRPr lang="en-US" sz="2600" dirty="0"/>
          </a:p>
        </p:txBody>
      </p:sp>
      <p:pic>
        <p:nvPicPr>
          <p:cNvPr id="3" name="Image 0" descr="/mnt/data/forstberg_images/s01_sh02_7c7cb735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64040" y="347472"/>
            <a:ext cx="1078992" cy="521208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600200" y="6400800"/>
            <a:ext cx="19202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00" dirty="0">
                <a:solidFill>
                  <a:srgbClr val="6B675D"/>
                </a:solidFill>
                <a:latin typeface="Lucida Sans" pitchFamily="34" charset="0"/>
                <a:ea typeface="Lucida Sans" pitchFamily="34" charset="-122"/>
                <a:cs typeface="Lucida Sans" pitchFamily="34" charset="-120"/>
              </a:rPr>
              <a:t>Stand September 2026</a:t>
            </a:r>
            <a:endParaRPr lang="en-US" sz="800" dirty="0"/>
          </a:p>
        </p:txBody>
      </p:sp>
      <p:sp>
        <p:nvSpPr>
          <p:cNvPr id="5" name="Text 2"/>
          <p:cNvSpPr/>
          <p:nvPr/>
        </p:nvSpPr>
        <p:spPr>
          <a:xfrm>
            <a:off x="4069080" y="6400800"/>
            <a:ext cx="34747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dirty="0">
                <a:solidFill>
                  <a:srgbClr val="6B675D"/>
                </a:solidFill>
                <a:latin typeface="Lucida Sans" pitchFamily="34" charset="0"/>
                <a:ea typeface="Lucida Sans" pitchFamily="34" charset="-122"/>
                <a:cs typeface="Lucida Sans" pitchFamily="34" charset="-120"/>
              </a:rPr>
              <a:t>Dorfregion Forstberg</a:t>
            </a:r>
            <a:endParaRPr lang="en-US" sz="800" dirty="0"/>
          </a:p>
        </p:txBody>
      </p:sp>
      <p:sp>
        <p:nvSpPr>
          <p:cNvPr id="6" name="Text 3"/>
          <p:cNvSpPr/>
          <p:nvPr/>
        </p:nvSpPr>
        <p:spPr>
          <a:xfrm>
            <a:off x="9509760" y="6400800"/>
            <a:ext cx="16916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6B675D"/>
                </a:solidFill>
                <a:latin typeface="Lucida Sans" pitchFamily="34" charset="0"/>
                <a:ea typeface="Lucida Sans" pitchFamily="34" charset="-122"/>
                <a:cs typeface="Lucida Sans" pitchFamily="34" charset="-120"/>
              </a:rPr>
              <a:t>4</a:t>
            </a:r>
            <a:endParaRPr lang="en-US" sz="800" dirty="0"/>
          </a:p>
        </p:txBody>
      </p:sp>
      <p:sp>
        <p:nvSpPr>
          <p:cNvPr id="7" name="Text 4"/>
          <p:cNvSpPr/>
          <p:nvPr/>
        </p:nvSpPr>
        <p:spPr>
          <a:xfrm>
            <a:off x="502920" y="1325880"/>
            <a:ext cx="100584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2000" b="1" dirty="0">
                <a:solidFill>
                  <a:srgbClr val="B32638"/>
                </a:solidFill>
                <a:latin typeface="Lucida Sans" pitchFamily="34" charset="0"/>
                <a:ea typeface="Lucida Sans" pitchFamily="34" charset="-122"/>
                <a:cs typeface="Lucida Sans" pitchFamily="34" charset="-120"/>
              </a:rPr>
              <a:t>▸  </a:t>
            </a:r>
            <a:r>
              <a:rPr lang="en-US" sz="2000" b="1" dirty="0">
                <a:solidFill>
                  <a:srgbClr val="6B675D"/>
                </a:solidFill>
                <a:latin typeface="Lucida Sans" pitchFamily="34" charset="0"/>
                <a:ea typeface="Lucida Sans" pitchFamily="34" charset="-122"/>
                <a:cs typeface="Lucida Sans" pitchFamily="34" charset="-120"/>
              </a:rPr>
              <a:t>Wer kann Fördermittel beantragen</a:t>
            </a:r>
            <a:endParaRPr lang="en-US" sz="2000" dirty="0"/>
          </a:p>
        </p:txBody>
      </p:sp>
      <p:sp>
        <p:nvSpPr>
          <p:cNvPr id="8" name="Text 5"/>
          <p:cNvSpPr/>
          <p:nvPr/>
        </p:nvSpPr>
        <p:spPr>
          <a:xfrm>
            <a:off x="685800" y="2057400"/>
            <a:ext cx="45720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800" b="1" dirty="0">
                <a:solidFill>
                  <a:srgbClr val="B32638"/>
                </a:solidFill>
                <a:latin typeface="Lucida Sans" pitchFamily="34" charset="0"/>
                <a:ea typeface="Lucida Sans" pitchFamily="34" charset="-122"/>
                <a:cs typeface="Lucida Sans" pitchFamily="34" charset="-120"/>
              </a:rPr>
              <a:t>▸  </a:t>
            </a:r>
            <a:r>
              <a:rPr lang="en-US" sz="1800" b="1" dirty="0">
                <a:solidFill>
                  <a:srgbClr val="6B675D"/>
                </a:solidFill>
                <a:latin typeface="Lucida Sans" pitchFamily="34" charset="0"/>
                <a:ea typeface="Lucida Sans" pitchFamily="34" charset="-122"/>
                <a:cs typeface="Lucida Sans" pitchFamily="34" charset="-120"/>
              </a:rPr>
              <a:t>Kommunale Vorhaben</a:t>
            </a:r>
            <a:endParaRPr lang="en-US" sz="1800" dirty="0"/>
          </a:p>
        </p:txBody>
      </p:sp>
      <p:sp>
        <p:nvSpPr>
          <p:cNvPr id="9" name="Text 6"/>
          <p:cNvSpPr/>
          <p:nvPr/>
        </p:nvSpPr>
        <p:spPr>
          <a:xfrm>
            <a:off x="987552" y="2633472"/>
            <a:ext cx="45720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550" dirty="0">
                <a:solidFill>
                  <a:srgbClr val="B32638"/>
                </a:solidFill>
                <a:latin typeface="Lucida Sans" pitchFamily="34" charset="0"/>
                <a:ea typeface="Lucida Sans" pitchFamily="34" charset="-122"/>
                <a:cs typeface="Lucida Sans" pitchFamily="34" charset="-120"/>
              </a:rPr>
              <a:t>•  </a:t>
            </a:r>
            <a:r>
              <a:rPr lang="en-US" sz="1550" dirty="0">
                <a:solidFill>
                  <a:srgbClr val="6B675D"/>
                </a:solidFill>
                <a:latin typeface="Lucida Sans" pitchFamily="34" charset="0"/>
                <a:ea typeface="Lucida Sans" pitchFamily="34" charset="-122"/>
                <a:cs typeface="Lucida Sans" pitchFamily="34" charset="-120"/>
              </a:rPr>
              <a:t>Gemeinden</a:t>
            </a:r>
            <a:endParaRPr lang="en-US" sz="1550" dirty="0"/>
          </a:p>
        </p:txBody>
      </p:sp>
      <p:sp>
        <p:nvSpPr>
          <p:cNvPr id="10" name="Text 7"/>
          <p:cNvSpPr/>
          <p:nvPr/>
        </p:nvSpPr>
        <p:spPr>
          <a:xfrm>
            <a:off x="5806440" y="2057400"/>
            <a:ext cx="45720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800" b="1" dirty="0">
                <a:solidFill>
                  <a:srgbClr val="B32638"/>
                </a:solidFill>
                <a:latin typeface="Lucida Sans" pitchFamily="34" charset="0"/>
                <a:ea typeface="Lucida Sans" pitchFamily="34" charset="-122"/>
                <a:cs typeface="Lucida Sans" pitchFamily="34" charset="-120"/>
              </a:rPr>
              <a:t>▸  </a:t>
            </a:r>
            <a:r>
              <a:rPr lang="en-US" sz="1800" b="1" dirty="0">
                <a:solidFill>
                  <a:srgbClr val="6B675D"/>
                </a:solidFill>
                <a:latin typeface="Lucida Sans" pitchFamily="34" charset="0"/>
                <a:ea typeface="Lucida Sans" pitchFamily="34" charset="-122"/>
                <a:cs typeface="Lucida Sans" pitchFamily="34" charset="-120"/>
              </a:rPr>
              <a:t>Private Vorhaben</a:t>
            </a:r>
            <a:endParaRPr lang="en-US" sz="1800" dirty="0"/>
          </a:p>
        </p:txBody>
      </p:sp>
      <p:sp>
        <p:nvSpPr>
          <p:cNvPr id="11" name="Text 8"/>
          <p:cNvSpPr/>
          <p:nvPr/>
        </p:nvSpPr>
        <p:spPr>
          <a:xfrm>
            <a:off x="6126480" y="2633472"/>
            <a:ext cx="45720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550" dirty="0">
                <a:solidFill>
                  <a:srgbClr val="B32638"/>
                </a:solidFill>
                <a:latin typeface="Lucida Sans" pitchFamily="34" charset="0"/>
                <a:ea typeface="Lucida Sans" pitchFamily="34" charset="-122"/>
                <a:cs typeface="Lucida Sans" pitchFamily="34" charset="-120"/>
              </a:rPr>
              <a:t>•  </a:t>
            </a:r>
            <a:r>
              <a:rPr lang="en-US" sz="1550" dirty="0">
                <a:solidFill>
                  <a:srgbClr val="6B675D"/>
                </a:solidFill>
                <a:latin typeface="Lucida Sans" pitchFamily="34" charset="0"/>
                <a:ea typeface="Lucida Sans" pitchFamily="34" charset="-122"/>
                <a:cs typeface="Lucida Sans" pitchFamily="34" charset="-120"/>
              </a:rPr>
              <a:t>Privatpersonen</a:t>
            </a:r>
            <a:endParaRPr lang="en-US" sz="1550" dirty="0"/>
          </a:p>
        </p:txBody>
      </p:sp>
      <p:sp>
        <p:nvSpPr>
          <p:cNvPr id="12" name="Text 9"/>
          <p:cNvSpPr/>
          <p:nvPr/>
        </p:nvSpPr>
        <p:spPr>
          <a:xfrm>
            <a:off x="6126480" y="3145536"/>
            <a:ext cx="45720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550" dirty="0">
                <a:solidFill>
                  <a:srgbClr val="B32638"/>
                </a:solidFill>
                <a:latin typeface="Lucida Sans" pitchFamily="34" charset="0"/>
                <a:ea typeface="Lucida Sans" pitchFamily="34" charset="-122"/>
                <a:cs typeface="Lucida Sans" pitchFamily="34" charset="-120"/>
              </a:rPr>
              <a:t>•  </a:t>
            </a:r>
            <a:r>
              <a:rPr lang="en-US" sz="1550" dirty="0">
                <a:solidFill>
                  <a:srgbClr val="6B675D"/>
                </a:solidFill>
                <a:latin typeface="Lucida Sans" pitchFamily="34" charset="0"/>
                <a:ea typeface="Lucida Sans" pitchFamily="34" charset="-122"/>
                <a:cs typeface="Lucida Sans" pitchFamily="34" charset="-120"/>
              </a:rPr>
              <a:t>Vereine</a:t>
            </a:r>
            <a:endParaRPr lang="en-US" sz="1550" dirty="0"/>
          </a:p>
        </p:txBody>
      </p:sp>
      <p:sp>
        <p:nvSpPr>
          <p:cNvPr id="13" name="Text 10"/>
          <p:cNvSpPr/>
          <p:nvPr/>
        </p:nvSpPr>
        <p:spPr>
          <a:xfrm>
            <a:off x="6126480" y="3657600"/>
            <a:ext cx="45720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550" dirty="0">
                <a:solidFill>
                  <a:srgbClr val="B32638"/>
                </a:solidFill>
                <a:latin typeface="Lucida Sans" pitchFamily="34" charset="0"/>
                <a:ea typeface="Lucida Sans" pitchFamily="34" charset="-122"/>
                <a:cs typeface="Lucida Sans" pitchFamily="34" charset="-120"/>
              </a:rPr>
              <a:t>•  </a:t>
            </a:r>
            <a:r>
              <a:rPr lang="en-US" sz="1550" dirty="0">
                <a:solidFill>
                  <a:srgbClr val="6B675D"/>
                </a:solidFill>
                <a:latin typeface="Lucida Sans" pitchFamily="34" charset="0"/>
                <a:ea typeface="Lucida Sans" pitchFamily="34" charset="-122"/>
                <a:cs typeface="Lucida Sans" pitchFamily="34" charset="-120"/>
              </a:rPr>
              <a:t>Unternehmen</a:t>
            </a:r>
            <a:endParaRPr lang="en-US" sz="1550" dirty="0"/>
          </a:p>
        </p:txBody>
      </p:sp>
      <p:sp>
        <p:nvSpPr>
          <p:cNvPr id="14" name="Text 11"/>
          <p:cNvSpPr/>
          <p:nvPr/>
        </p:nvSpPr>
        <p:spPr>
          <a:xfrm>
            <a:off x="502920" y="4572000"/>
            <a:ext cx="100584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800" b="1" dirty="0">
                <a:solidFill>
                  <a:srgbClr val="B32638"/>
                </a:solidFill>
                <a:latin typeface="Lucida Sans" pitchFamily="34" charset="0"/>
                <a:ea typeface="Lucida Sans" pitchFamily="34" charset="-122"/>
                <a:cs typeface="Lucida Sans" pitchFamily="34" charset="-120"/>
              </a:rPr>
              <a:t>▸  </a:t>
            </a:r>
            <a:r>
              <a:rPr lang="en-US" sz="1800" b="1" dirty="0">
                <a:solidFill>
                  <a:srgbClr val="6B675D"/>
                </a:solidFill>
                <a:latin typeface="Lucida Sans" pitchFamily="34" charset="0"/>
                <a:ea typeface="Lucida Sans" pitchFamily="34" charset="-122"/>
                <a:cs typeface="Lucida Sans" pitchFamily="34" charset="-120"/>
              </a:rPr>
              <a:t>Voraussetzung</a:t>
            </a:r>
            <a:endParaRPr lang="en-US" sz="1800" dirty="0"/>
          </a:p>
        </p:txBody>
      </p:sp>
      <p:sp>
        <p:nvSpPr>
          <p:cNvPr id="15" name="Text 12"/>
          <p:cNvSpPr/>
          <p:nvPr/>
        </p:nvSpPr>
        <p:spPr>
          <a:xfrm>
            <a:off x="804672" y="5166360"/>
            <a:ext cx="978408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550" dirty="0">
                <a:solidFill>
                  <a:srgbClr val="B32638"/>
                </a:solidFill>
                <a:latin typeface="Lucida Sans" pitchFamily="34" charset="0"/>
                <a:ea typeface="Lucida Sans" pitchFamily="34" charset="-122"/>
                <a:cs typeface="Lucida Sans" pitchFamily="34" charset="-120"/>
              </a:rPr>
              <a:t>•  </a:t>
            </a:r>
            <a:r>
              <a:rPr lang="en-US" sz="1550" dirty="0">
                <a:solidFill>
                  <a:srgbClr val="6B675D"/>
                </a:solidFill>
                <a:latin typeface="Lucida Sans" pitchFamily="34" charset="0"/>
                <a:ea typeface="Lucida Sans" pitchFamily="34" charset="-122"/>
                <a:cs typeface="Lucida Sans" pitchFamily="34" charset="-120"/>
              </a:rPr>
              <a:t>Eigentum, Erbbaurecht oder ein mehrjähriger Nutzungsvertrag mit mindestens 15 Jahren Laufzeit.</a:t>
            </a:r>
            <a:endParaRPr lang="en-US" sz="15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20040" y="484632"/>
            <a:ext cx="89611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600" b="1" dirty="0">
                <a:solidFill>
                  <a:srgbClr val="6B675D"/>
                </a:solidFill>
                <a:latin typeface="Lucida Sans" pitchFamily="34" charset="0"/>
                <a:ea typeface="Lucida Sans" pitchFamily="34" charset="-122"/>
                <a:cs typeface="Lucida Sans" pitchFamily="34" charset="-120"/>
              </a:rPr>
              <a:t>Förderkonditionen</a:t>
            </a:r>
            <a:endParaRPr lang="en-US" sz="2600" dirty="0"/>
          </a:p>
        </p:txBody>
      </p:sp>
      <p:pic>
        <p:nvPicPr>
          <p:cNvPr id="3" name="Image 0" descr="/mnt/data/forstberg_images/s01_sh02_7c7cb735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64040" y="347472"/>
            <a:ext cx="1078992" cy="521208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600200" y="6400800"/>
            <a:ext cx="19202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00" dirty="0">
                <a:solidFill>
                  <a:srgbClr val="6B675D"/>
                </a:solidFill>
                <a:latin typeface="Lucida Sans" pitchFamily="34" charset="0"/>
                <a:ea typeface="Lucida Sans" pitchFamily="34" charset="-122"/>
                <a:cs typeface="Lucida Sans" pitchFamily="34" charset="-120"/>
              </a:rPr>
              <a:t>Stand September 2026</a:t>
            </a:r>
            <a:endParaRPr lang="en-US" sz="800" dirty="0"/>
          </a:p>
        </p:txBody>
      </p:sp>
      <p:sp>
        <p:nvSpPr>
          <p:cNvPr id="5" name="Text 2"/>
          <p:cNvSpPr/>
          <p:nvPr/>
        </p:nvSpPr>
        <p:spPr>
          <a:xfrm>
            <a:off x="4069080" y="6400800"/>
            <a:ext cx="34747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dirty="0">
                <a:solidFill>
                  <a:srgbClr val="6B675D"/>
                </a:solidFill>
                <a:latin typeface="Lucida Sans" pitchFamily="34" charset="0"/>
                <a:ea typeface="Lucida Sans" pitchFamily="34" charset="-122"/>
                <a:cs typeface="Lucida Sans" pitchFamily="34" charset="-120"/>
              </a:rPr>
              <a:t>Dorfregion Forstberg</a:t>
            </a:r>
            <a:endParaRPr lang="en-US" sz="800" dirty="0"/>
          </a:p>
        </p:txBody>
      </p:sp>
      <p:sp>
        <p:nvSpPr>
          <p:cNvPr id="6" name="Text 3"/>
          <p:cNvSpPr/>
          <p:nvPr/>
        </p:nvSpPr>
        <p:spPr>
          <a:xfrm>
            <a:off x="9509760" y="6400800"/>
            <a:ext cx="16916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6B675D"/>
                </a:solidFill>
                <a:latin typeface="Lucida Sans" pitchFamily="34" charset="0"/>
                <a:ea typeface="Lucida Sans" pitchFamily="34" charset="-122"/>
                <a:cs typeface="Lucida Sans" pitchFamily="34" charset="-120"/>
              </a:rPr>
              <a:t>5</a:t>
            </a:r>
            <a:endParaRPr lang="en-US" sz="800" dirty="0"/>
          </a:p>
        </p:txBody>
      </p:sp>
      <p:sp>
        <p:nvSpPr>
          <p:cNvPr id="7" name="Text 4"/>
          <p:cNvSpPr/>
          <p:nvPr/>
        </p:nvSpPr>
        <p:spPr>
          <a:xfrm>
            <a:off x="502920" y="1243584"/>
            <a:ext cx="100584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2000" b="1" dirty="0">
                <a:solidFill>
                  <a:srgbClr val="B32638"/>
                </a:solidFill>
                <a:latin typeface="Lucida Sans" pitchFamily="34" charset="0"/>
                <a:ea typeface="Lucida Sans" pitchFamily="34" charset="-122"/>
                <a:cs typeface="Lucida Sans" pitchFamily="34" charset="-120"/>
              </a:rPr>
              <a:t>▸  </a:t>
            </a:r>
            <a:r>
              <a:rPr lang="en-US" sz="2000" b="1" dirty="0">
                <a:solidFill>
                  <a:srgbClr val="6B675D"/>
                </a:solidFill>
                <a:latin typeface="Lucida Sans" pitchFamily="34" charset="0"/>
                <a:ea typeface="Lucida Sans" pitchFamily="34" charset="-122"/>
                <a:cs typeface="Lucida Sans" pitchFamily="34" charset="-120"/>
              </a:rPr>
              <a:t>Die wichtigsten Werte auf einen Blick</a:t>
            </a:r>
            <a:endParaRPr lang="en-US" sz="2000" dirty="0"/>
          </a:p>
        </p:txBody>
      </p:sp>
      <p:sp>
        <p:nvSpPr>
          <p:cNvPr id="8" name="Text 5"/>
          <p:cNvSpPr/>
          <p:nvPr/>
        </p:nvSpPr>
        <p:spPr>
          <a:xfrm>
            <a:off x="594360" y="1938528"/>
            <a:ext cx="2743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3600" b="1" dirty="0">
                <a:solidFill>
                  <a:srgbClr val="6B675D"/>
                </a:solidFill>
                <a:latin typeface="Lucida Sans" pitchFamily="34" charset="0"/>
                <a:ea typeface="Lucida Sans" pitchFamily="34" charset="-122"/>
                <a:cs typeface="Lucida Sans" pitchFamily="34" charset="-120"/>
              </a:rPr>
              <a:t>35 %</a:t>
            </a:r>
            <a:endParaRPr lang="en-US" sz="3600" dirty="0"/>
          </a:p>
        </p:txBody>
      </p:sp>
      <p:sp>
        <p:nvSpPr>
          <p:cNvPr id="9" name="Text 6"/>
          <p:cNvSpPr/>
          <p:nvPr/>
        </p:nvSpPr>
        <p:spPr>
          <a:xfrm>
            <a:off x="594360" y="2697480"/>
            <a:ext cx="31089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550" dirty="0">
                <a:solidFill>
                  <a:srgbClr val="6B675D"/>
                </a:solidFill>
                <a:latin typeface="Lucida Sans" pitchFamily="34" charset="0"/>
                <a:ea typeface="Lucida Sans" pitchFamily="34" charset="-122"/>
                <a:cs typeface="Lucida Sans" pitchFamily="34" charset="-120"/>
              </a:rPr>
              <a:t>Private Vorhaben</a:t>
            </a:r>
            <a:endParaRPr lang="en-US" sz="1550" dirty="0"/>
          </a:p>
          <a:p>
            <a:pPr marL="0" indent="0" algn="l">
              <a:buNone/>
            </a:pPr>
            <a:r>
              <a:rPr lang="en-US" sz="1550" dirty="0">
                <a:solidFill>
                  <a:srgbClr val="6B675D"/>
                </a:solidFill>
                <a:latin typeface="Lucida Sans" pitchFamily="34" charset="0"/>
                <a:ea typeface="Lucida Sans" pitchFamily="34" charset="-122"/>
                <a:cs typeface="Lucida Sans" pitchFamily="34" charset="-120"/>
              </a:rPr>
              <a:t>der förderfähigen Bruttoausgaben</a:t>
            </a:r>
            <a:endParaRPr lang="en-US" sz="1550" dirty="0"/>
          </a:p>
        </p:txBody>
      </p:sp>
      <p:sp>
        <p:nvSpPr>
          <p:cNvPr id="10" name="Text 7"/>
          <p:cNvSpPr/>
          <p:nvPr/>
        </p:nvSpPr>
        <p:spPr>
          <a:xfrm>
            <a:off x="4251960" y="1938528"/>
            <a:ext cx="2743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6B675D"/>
                </a:solidFill>
                <a:latin typeface="Lucida Sans" pitchFamily="34" charset="0"/>
                <a:ea typeface="Lucida Sans" pitchFamily="34" charset="-122"/>
                <a:cs typeface="Lucida Sans" pitchFamily="34" charset="-120"/>
              </a:rPr>
              <a:t>30.000 Euro</a:t>
            </a:r>
            <a:endParaRPr lang="en-US" sz="3000" dirty="0"/>
          </a:p>
        </p:txBody>
      </p:sp>
      <p:sp>
        <p:nvSpPr>
          <p:cNvPr id="11" name="Text 8"/>
          <p:cNvSpPr/>
          <p:nvPr/>
        </p:nvSpPr>
        <p:spPr>
          <a:xfrm>
            <a:off x="4251960" y="2697480"/>
            <a:ext cx="3017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550" dirty="0">
                <a:solidFill>
                  <a:srgbClr val="6B675D"/>
                </a:solidFill>
                <a:latin typeface="Lucida Sans" pitchFamily="34" charset="0"/>
                <a:ea typeface="Lucida Sans" pitchFamily="34" charset="-122"/>
                <a:cs typeface="Lucida Sans" pitchFamily="34" charset="-120"/>
              </a:rPr>
              <a:t>Höchstbetrag</a:t>
            </a:r>
            <a:endParaRPr lang="en-US" sz="1550" dirty="0"/>
          </a:p>
          <a:p>
            <a:pPr marL="0" indent="0" algn="l">
              <a:buNone/>
            </a:pPr>
            <a:r>
              <a:rPr lang="en-US" sz="1550" dirty="0">
                <a:solidFill>
                  <a:srgbClr val="6B675D"/>
                </a:solidFill>
                <a:latin typeface="Lucida Sans" pitchFamily="34" charset="0"/>
                <a:ea typeface="Lucida Sans" pitchFamily="34" charset="-122"/>
                <a:cs typeface="Lucida Sans" pitchFamily="34" charset="-120"/>
              </a:rPr>
              <a:t>je Gebäude oder Objekt</a:t>
            </a:r>
            <a:endParaRPr lang="en-US" sz="1550" dirty="0"/>
          </a:p>
        </p:txBody>
      </p:sp>
      <p:sp>
        <p:nvSpPr>
          <p:cNvPr id="12" name="Text 9"/>
          <p:cNvSpPr/>
          <p:nvPr/>
        </p:nvSpPr>
        <p:spPr>
          <a:xfrm>
            <a:off x="7909560" y="1938528"/>
            <a:ext cx="2743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6B675D"/>
                </a:solidFill>
                <a:latin typeface="Lucida Sans" pitchFamily="34" charset="0"/>
                <a:ea typeface="Lucida Sans" pitchFamily="34" charset="-122"/>
                <a:cs typeface="Lucida Sans" pitchFamily="34" charset="-120"/>
              </a:rPr>
              <a:t>7.500 Euro</a:t>
            </a:r>
            <a:endParaRPr lang="en-US" sz="3000" dirty="0"/>
          </a:p>
        </p:txBody>
      </p:sp>
      <p:sp>
        <p:nvSpPr>
          <p:cNvPr id="13" name="Text 10"/>
          <p:cNvSpPr/>
          <p:nvPr/>
        </p:nvSpPr>
        <p:spPr>
          <a:xfrm>
            <a:off x="7909560" y="2697480"/>
            <a:ext cx="31089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550" dirty="0">
                <a:solidFill>
                  <a:srgbClr val="6B675D"/>
                </a:solidFill>
                <a:latin typeface="Lucida Sans" pitchFamily="34" charset="0"/>
                <a:ea typeface="Lucida Sans" pitchFamily="34" charset="-122"/>
                <a:cs typeface="Lucida Sans" pitchFamily="34" charset="-120"/>
              </a:rPr>
              <a:t>Mindestinvestition</a:t>
            </a:r>
            <a:endParaRPr lang="en-US" sz="1550" dirty="0"/>
          </a:p>
          <a:p>
            <a:pPr marL="0" indent="0" algn="l">
              <a:buNone/>
            </a:pPr>
            <a:r>
              <a:rPr lang="en-US" sz="1550" dirty="0">
                <a:solidFill>
                  <a:srgbClr val="6B675D"/>
                </a:solidFill>
                <a:latin typeface="Lucida Sans" pitchFamily="34" charset="0"/>
                <a:ea typeface="Lucida Sans" pitchFamily="34" charset="-122"/>
                <a:cs typeface="Lucida Sans" pitchFamily="34" charset="-120"/>
              </a:rPr>
              <a:t>darunter keine Bezuschussung</a:t>
            </a:r>
            <a:endParaRPr lang="en-US" sz="1550" dirty="0"/>
          </a:p>
        </p:txBody>
      </p:sp>
      <p:sp>
        <p:nvSpPr>
          <p:cNvPr id="14" name="Text 11"/>
          <p:cNvSpPr/>
          <p:nvPr/>
        </p:nvSpPr>
        <p:spPr>
          <a:xfrm>
            <a:off x="502920" y="3977640"/>
            <a:ext cx="59436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800" b="1" dirty="0">
                <a:solidFill>
                  <a:srgbClr val="B32638"/>
                </a:solidFill>
                <a:latin typeface="Lucida Sans" pitchFamily="34" charset="0"/>
                <a:ea typeface="Lucida Sans" pitchFamily="34" charset="-122"/>
                <a:cs typeface="Lucida Sans" pitchFamily="34" charset="-120"/>
              </a:rPr>
              <a:t>▸  </a:t>
            </a:r>
            <a:r>
              <a:rPr lang="en-US" sz="1800" b="1" dirty="0">
                <a:solidFill>
                  <a:srgbClr val="6B675D"/>
                </a:solidFill>
                <a:latin typeface="Lucida Sans" pitchFamily="34" charset="0"/>
                <a:ea typeface="Lucida Sans" pitchFamily="34" charset="-122"/>
                <a:cs typeface="Lucida Sans" pitchFamily="34" charset="-120"/>
              </a:rPr>
              <a:t>Weitere Förderquoten</a:t>
            </a:r>
            <a:endParaRPr lang="en-US" sz="1800" dirty="0"/>
          </a:p>
        </p:txBody>
      </p:sp>
      <p:sp>
        <p:nvSpPr>
          <p:cNvPr id="15" name="Text 12"/>
          <p:cNvSpPr/>
          <p:nvPr/>
        </p:nvSpPr>
        <p:spPr>
          <a:xfrm>
            <a:off x="804672" y="4572000"/>
            <a:ext cx="65836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550" dirty="0">
                <a:solidFill>
                  <a:srgbClr val="B32638"/>
                </a:solidFill>
                <a:latin typeface="Lucida Sans" pitchFamily="34" charset="0"/>
                <a:ea typeface="Lucida Sans" pitchFamily="34" charset="-122"/>
                <a:cs typeface="Lucida Sans" pitchFamily="34" charset="-120"/>
              </a:rPr>
              <a:t>•  </a:t>
            </a:r>
            <a:r>
              <a:rPr lang="en-US" sz="1550" dirty="0">
                <a:solidFill>
                  <a:srgbClr val="6B675D"/>
                </a:solidFill>
                <a:latin typeface="Lucida Sans" pitchFamily="34" charset="0"/>
                <a:ea typeface="Lucida Sans" pitchFamily="34" charset="-122"/>
                <a:cs typeface="Lucida Sans" pitchFamily="34" charset="-120"/>
              </a:rPr>
              <a:t>Unternehmen bis 35 % der förderfähigen Nettoausgaben</a:t>
            </a:r>
            <a:endParaRPr lang="en-US" sz="1550" dirty="0"/>
          </a:p>
        </p:txBody>
      </p:sp>
      <p:sp>
        <p:nvSpPr>
          <p:cNvPr id="16" name="Text 13"/>
          <p:cNvSpPr/>
          <p:nvPr/>
        </p:nvSpPr>
        <p:spPr>
          <a:xfrm>
            <a:off x="804672" y="5056632"/>
            <a:ext cx="65836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550" dirty="0">
                <a:solidFill>
                  <a:srgbClr val="B32638"/>
                </a:solidFill>
                <a:latin typeface="Lucida Sans" pitchFamily="34" charset="0"/>
                <a:ea typeface="Lucida Sans" pitchFamily="34" charset="-122"/>
                <a:cs typeface="Lucida Sans" pitchFamily="34" charset="-120"/>
              </a:rPr>
              <a:t>•  </a:t>
            </a:r>
            <a:r>
              <a:rPr lang="en-US" sz="1550" dirty="0">
                <a:solidFill>
                  <a:srgbClr val="6B675D"/>
                </a:solidFill>
                <a:latin typeface="Lucida Sans" pitchFamily="34" charset="0"/>
                <a:ea typeface="Lucida Sans" pitchFamily="34" charset="-122"/>
                <a:cs typeface="Lucida Sans" pitchFamily="34" charset="-120"/>
              </a:rPr>
              <a:t>Gemeinnützige Vereine bis 65 % der förderfähigen Bruttoausgaben</a:t>
            </a:r>
            <a:endParaRPr lang="en-US" sz="1550" dirty="0"/>
          </a:p>
        </p:txBody>
      </p:sp>
      <p:sp>
        <p:nvSpPr>
          <p:cNvPr id="17" name="Text 14"/>
          <p:cNvSpPr/>
          <p:nvPr/>
        </p:nvSpPr>
        <p:spPr>
          <a:xfrm>
            <a:off x="804672" y="5541264"/>
            <a:ext cx="65836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550" dirty="0">
                <a:solidFill>
                  <a:srgbClr val="B32638"/>
                </a:solidFill>
                <a:latin typeface="Lucida Sans" pitchFamily="34" charset="0"/>
                <a:ea typeface="Lucida Sans" pitchFamily="34" charset="-122"/>
                <a:cs typeface="Lucida Sans" pitchFamily="34" charset="-120"/>
              </a:rPr>
              <a:t>•  </a:t>
            </a:r>
            <a:r>
              <a:rPr lang="en-US" sz="1550" dirty="0">
                <a:solidFill>
                  <a:srgbClr val="6B675D"/>
                </a:solidFill>
                <a:latin typeface="Lucida Sans" pitchFamily="34" charset="0"/>
                <a:ea typeface="Lucida Sans" pitchFamily="34" charset="-122"/>
                <a:cs typeface="Lucida Sans" pitchFamily="34" charset="-120"/>
              </a:rPr>
              <a:t>Gemeinden bis 65 % der förderfähigen Bruttoausgaben</a:t>
            </a:r>
            <a:endParaRPr lang="en-US" sz="1550" dirty="0"/>
          </a:p>
        </p:txBody>
      </p:sp>
      <p:sp>
        <p:nvSpPr>
          <p:cNvPr id="18" name="Text 15"/>
          <p:cNvSpPr/>
          <p:nvPr/>
        </p:nvSpPr>
        <p:spPr>
          <a:xfrm>
            <a:off x="7818120" y="4005072"/>
            <a:ext cx="292608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800" b="1" dirty="0">
                <a:solidFill>
                  <a:srgbClr val="B32638"/>
                </a:solidFill>
                <a:latin typeface="Lucida Sans" pitchFamily="34" charset="0"/>
                <a:ea typeface="Lucida Sans" pitchFamily="34" charset="-122"/>
                <a:cs typeface="Lucida Sans" pitchFamily="34" charset="-120"/>
              </a:rPr>
              <a:t>▸  </a:t>
            </a:r>
            <a:r>
              <a:rPr lang="en-US" sz="1800" b="1" dirty="0">
                <a:solidFill>
                  <a:srgbClr val="6B675D"/>
                </a:solidFill>
                <a:latin typeface="Lucida Sans" pitchFamily="34" charset="0"/>
                <a:ea typeface="Lucida Sans" pitchFamily="34" charset="-122"/>
                <a:cs typeface="Lucida Sans" pitchFamily="34" charset="-120"/>
              </a:rPr>
              <a:t>Wichtig</a:t>
            </a:r>
            <a:endParaRPr lang="en-US" sz="1800" dirty="0"/>
          </a:p>
        </p:txBody>
      </p:sp>
      <p:sp>
        <p:nvSpPr>
          <p:cNvPr id="19" name="Text 16"/>
          <p:cNvSpPr/>
          <p:nvPr/>
        </p:nvSpPr>
        <p:spPr>
          <a:xfrm>
            <a:off x="8138160" y="4590288"/>
            <a:ext cx="28346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450" dirty="0">
                <a:solidFill>
                  <a:srgbClr val="6B675D"/>
                </a:solidFill>
                <a:latin typeface="Lucida Sans" pitchFamily="34" charset="0"/>
                <a:ea typeface="Lucida Sans" pitchFamily="34" charset="-122"/>
                <a:cs typeface="Lucida Sans" pitchFamily="34" charset="-120"/>
              </a:rPr>
              <a:t>Förderfähigkeit und Förderhöhe werden für jedes Vorhaben einzeln geprüft. Die Entscheidung trifft das TLLLR.</a:t>
            </a:r>
            <a:endParaRPr lang="en-US" sz="14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20040" y="484632"/>
            <a:ext cx="89611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600" b="1" dirty="0">
                <a:solidFill>
                  <a:srgbClr val="6B675D"/>
                </a:solidFill>
                <a:latin typeface="Lucida Sans" pitchFamily="34" charset="0"/>
                <a:ea typeface="Lucida Sans" pitchFamily="34" charset="-122"/>
                <a:cs typeface="Lucida Sans" pitchFamily="34" charset="-120"/>
              </a:rPr>
              <a:t>Mögliche Fördergegenstände</a:t>
            </a:r>
            <a:endParaRPr lang="en-US" sz="2600" dirty="0"/>
          </a:p>
        </p:txBody>
      </p:sp>
      <p:pic>
        <p:nvPicPr>
          <p:cNvPr id="3" name="Image 0" descr="/mnt/data/forstberg_images/s01_sh02_7c7cb735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64040" y="347472"/>
            <a:ext cx="1078992" cy="521208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600200" y="6400800"/>
            <a:ext cx="19202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00" dirty="0">
                <a:solidFill>
                  <a:srgbClr val="6B675D"/>
                </a:solidFill>
                <a:latin typeface="Lucida Sans" pitchFamily="34" charset="0"/>
                <a:ea typeface="Lucida Sans" pitchFamily="34" charset="-122"/>
                <a:cs typeface="Lucida Sans" pitchFamily="34" charset="-120"/>
              </a:rPr>
              <a:t>Stand September 2026</a:t>
            </a:r>
            <a:endParaRPr lang="en-US" sz="800" dirty="0"/>
          </a:p>
        </p:txBody>
      </p:sp>
      <p:sp>
        <p:nvSpPr>
          <p:cNvPr id="5" name="Text 2"/>
          <p:cNvSpPr/>
          <p:nvPr/>
        </p:nvSpPr>
        <p:spPr>
          <a:xfrm>
            <a:off x="4069080" y="6400800"/>
            <a:ext cx="34747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dirty="0">
                <a:solidFill>
                  <a:srgbClr val="6B675D"/>
                </a:solidFill>
                <a:latin typeface="Lucida Sans" pitchFamily="34" charset="0"/>
                <a:ea typeface="Lucida Sans" pitchFamily="34" charset="-122"/>
                <a:cs typeface="Lucida Sans" pitchFamily="34" charset="-120"/>
              </a:rPr>
              <a:t>Dorfregion Forstberg</a:t>
            </a:r>
            <a:endParaRPr lang="en-US" sz="800" dirty="0"/>
          </a:p>
        </p:txBody>
      </p:sp>
      <p:sp>
        <p:nvSpPr>
          <p:cNvPr id="6" name="Text 3"/>
          <p:cNvSpPr/>
          <p:nvPr/>
        </p:nvSpPr>
        <p:spPr>
          <a:xfrm>
            <a:off x="9509760" y="6400800"/>
            <a:ext cx="16916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6B675D"/>
                </a:solidFill>
                <a:latin typeface="Lucida Sans" pitchFamily="34" charset="0"/>
                <a:ea typeface="Lucida Sans" pitchFamily="34" charset="-122"/>
                <a:cs typeface="Lucida Sans" pitchFamily="34" charset="-120"/>
              </a:rPr>
              <a:t>6</a:t>
            </a:r>
            <a:endParaRPr lang="en-US" sz="800" dirty="0"/>
          </a:p>
        </p:txBody>
      </p:sp>
      <p:sp>
        <p:nvSpPr>
          <p:cNvPr id="7" name="Text 4"/>
          <p:cNvSpPr/>
          <p:nvPr/>
        </p:nvSpPr>
        <p:spPr>
          <a:xfrm>
            <a:off x="502920" y="1243584"/>
            <a:ext cx="100584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2000" b="1" dirty="0">
                <a:solidFill>
                  <a:srgbClr val="B32638"/>
                </a:solidFill>
                <a:latin typeface="Lucida Sans" pitchFamily="34" charset="0"/>
                <a:ea typeface="Lucida Sans" pitchFamily="34" charset="-122"/>
                <a:cs typeface="Lucida Sans" pitchFamily="34" charset="-120"/>
              </a:rPr>
              <a:t>▸  </a:t>
            </a:r>
            <a:r>
              <a:rPr lang="en-US" sz="2000" b="1" dirty="0">
                <a:solidFill>
                  <a:srgbClr val="6B675D"/>
                </a:solidFill>
                <a:latin typeface="Lucida Sans" pitchFamily="34" charset="0"/>
                <a:ea typeface="Lucida Sans" pitchFamily="34" charset="-122"/>
                <a:cs typeface="Lucida Sans" pitchFamily="34" charset="-120"/>
              </a:rPr>
              <a:t>Private Vorhaben können Gebäude und Freiflächen stärken</a:t>
            </a:r>
            <a:endParaRPr lang="en-US" sz="2000" dirty="0"/>
          </a:p>
        </p:txBody>
      </p:sp>
      <p:sp>
        <p:nvSpPr>
          <p:cNvPr id="8" name="Text 5"/>
          <p:cNvSpPr/>
          <p:nvPr/>
        </p:nvSpPr>
        <p:spPr>
          <a:xfrm>
            <a:off x="594360" y="1965960"/>
            <a:ext cx="48463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750" b="1" dirty="0">
                <a:solidFill>
                  <a:srgbClr val="B32638"/>
                </a:solidFill>
                <a:latin typeface="Lucida Sans" pitchFamily="34" charset="0"/>
                <a:ea typeface="Lucida Sans" pitchFamily="34" charset="-122"/>
                <a:cs typeface="Lucida Sans" pitchFamily="34" charset="-120"/>
              </a:rPr>
              <a:t>▸  </a:t>
            </a:r>
            <a:r>
              <a:rPr lang="en-US" sz="1750" b="1" dirty="0">
                <a:solidFill>
                  <a:srgbClr val="6B675D"/>
                </a:solidFill>
                <a:latin typeface="Lucida Sans" pitchFamily="34" charset="0"/>
                <a:ea typeface="Lucida Sans" pitchFamily="34" charset="-122"/>
                <a:cs typeface="Lucida Sans" pitchFamily="34" charset="-120"/>
              </a:rPr>
              <a:t>Dächer</a:t>
            </a:r>
            <a:endParaRPr lang="en-US" sz="1750" dirty="0"/>
          </a:p>
        </p:txBody>
      </p:sp>
      <p:sp>
        <p:nvSpPr>
          <p:cNvPr id="9" name="Text 6"/>
          <p:cNvSpPr/>
          <p:nvPr/>
        </p:nvSpPr>
        <p:spPr>
          <a:xfrm>
            <a:off x="932688" y="2386584"/>
            <a:ext cx="45720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350" dirty="0">
                <a:solidFill>
                  <a:srgbClr val="6B675D"/>
                </a:solidFill>
                <a:latin typeface="Lucida Sans" pitchFamily="34" charset="0"/>
                <a:ea typeface="Lucida Sans" pitchFamily="34" charset="-122"/>
                <a:cs typeface="Lucida Sans" pitchFamily="34" charset="-120"/>
              </a:rPr>
              <a:t>Dacheindeckung, Dachgauben, Entwässerung und Schornsteinköpfe in regionaltypischer Ausführung</a:t>
            </a:r>
            <a:endParaRPr lang="en-US" sz="1350" dirty="0"/>
          </a:p>
        </p:txBody>
      </p:sp>
      <p:sp>
        <p:nvSpPr>
          <p:cNvPr id="10" name="Text 7"/>
          <p:cNvSpPr/>
          <p:nvPr/>
        </p:nvSpPr>
        <p:spPr>
          <a:xfrm>
            <a:off x="6080760" y="1965960"/>
            <a:ext cx="48463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750" b="1" dirty="0">
                <a:solidFill>
                  <a:srgbClr val="B32638"/>
                </a:solidFill>
                <a:latin typeface="Lucida Sans" pitchFamily="34" charset="0"/>
                <a:ea typeface="Lucida Sans" pitchFamily="34" charset="-122"/>
                <a:cs typeface="Lucida Sans" pitchFamily="34" charset="-120"/>
              </a:rPr>
              <a:t>▸  </a:t>
            </a:r>
            <a:r>
              <a:rPr lang="en-US" sz="1750" b="1" dirty="0">
                <a:solidFill>
                  <a:srgbClr val="6B675D"/>
                </a:solidFill>
                <a:latin typeface="Lucida Sans" pitchFamily="34" charset="0"/>
                <a:ea typeface="Lucida Sans" pitchFamily="34" charset="-122"/>
                <a:cs typeface="Lucida Sans" pitchFamily="34" charset="-120"/>
              </a:rPr>
              <a:t>Fassaden</a:t>
            </a:r>
            <a:endParaRPr lang="en-US" sz="1750" dirty="0"/>
          </a:p>
        </p:txBody>
      </p:sp>
      <p:sp>
        <p:nvSpPr>
          <p:cNvPr id="11" name="Text 8"/>
          <p:cNvSpPr/>
          <p:nvPr/>
        </p:nvSpPr>
        <p:spPr>
          <a:xfrm>
            <a:off x="6419088" y="2386584"/>
            <a:ext cx="45720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350" dirty="0">
                <a:solidFill>
                  <a:srgbClr val="6B675D"/>
                </a:solidFill>
                <a:latin typeface="Lucida Sans" pitchFamily="34" charset="0"/>
                <a:ea typeface="Lucida Sans" pitchFamily="34" charset="-122"/>
                <a:cs typeface="Lucida Sans" pitchFamily="34" charset="-120"/>
              </a:rPr>
              <a:t>Putz, Dämmung, Farbfassung, Fachwerk und ortsbildprägende Gestaltungselemente</a:t>
            </a:r>
            <a:endParaRPr lang="en-US" sz="1350" dirty="0"/>
          </a:p>
        </p:txBody>
      </p:sp>
      <p:sp>
        <p:nvSpPr>
          <p:cNvPr id="12" name="Text 9"/>
          <p:cNvSpPr/>
          <p:nvPr/>
        </p:nvSpPr>
        <p:spPr>
          <a:xfrm>
            <a:off x="594360" y="3227832"/>
            <a:ext cx="48463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750" b="1" dirty="0">
                <a:solidFill>
                  <a:srgbClr val="B32638"/>
                </a:solidFill>
                <a:latin typeface="Lucida Sans" pitchFamily="34" charset="0"/>
                <a:ea typeface="Lucida Sans" pitchFamily="34" charset="-122"/>
                <a:cs typeface="Lucida Sans" pitchFamily="34" charset="-120"/>
              </a:rPr>
              <a:t>▸  </a:t>
            </a:r>
            <a:r>
              <a:rPr lang="en-US" sz="1750" b="1" dirty="0">
                <a:solidFill>
                  <a:srgbClr val="6B675D"/>
                </a:solidFill>
                <a:latin typeface="Lucida Sans" pitchFamily="34" charset="0"/>
                <a:ea typeface="Lucida Sans" pitchFamily="34" charset="-122"/>
                <a:cs typeface="Lucida Sans" pitchFamily="34" charset="-120"/>
              </a:rPr>
              <a:t>Fenster, Türen und Tore</a:t>
            </a:r>
            <a:endParaRPr lang="en-US" sz="1750" dirty="0"/>
          </a:p>
        </p:txBody>
      </p:sp>
      <p:sp>
        <p:nvSpPr>
          <p:cNvPr id="13" name="Text 10"/>
          <p:cNvSpPr/>
          <p:nvPr/>
        </p:nvSpPr>
        <p:spPr>
          <a:xfrm>
            <a:off x="932688" y="3648456"/>
            <a:ext cx="45720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350" dirty="0">
                <a:solidFill>
                  <a:srgbClr val="6B675D"/>
                </a:solidFill>
                <a:latin typeface="Lucida Sans" pitchFamily="34" charset="0"/>
                <a:ea typeface="Lucida Sans" pitchFamily="34" charset="-122"/>
                <a:cs typeface="Lucida Sans" pitchFamily="34" charset="-120"/>
              </a:rPr>
              <a:t>Erhalt oder Erneuerung in passenden Proportionen, Materialien und Teilungen</a:t>
            </a:r>
            <a:endParaRPr lang="en-US" sz="1350" dirty="0"/>
          </a:p>
        </p:txBody>
      </p:sp>
      <p:sp>
        <p:nvSpPr>
          <p:cNvPr id="14" name="Text 11"/>
          <p:cNvSpPr/>
          <p:nvPr/>
        </p:nvSpPr>
        <p:spPr>
          <a:xfrm>
            <a:off x="6080760" y="3227832"/>
            <a:ext cx="48463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750" b="1" dirty="0">
                <a:solidFill>
                  <a:srgbClr val="B32638"/>
                </a:solidFill>
                <a:latin typeface="Lucida Sans" pitchFamily="34" charset="0"/>
                <a:ea typeface="Lucida Sans" pitchFamily="34" charset="-122"/>
                <a:cs typeface="Lucida Sans" pitchFamily="34" charset="-120"/>
              </a:rPr>
              <a:t>▸  </a:t>
            </a:r>
            <a:r>
              <a:rPr lang="en-US" sz="1750" b="1" dirty="0">
                <a:solidFill>
                  <a:srgbClr val="6B675D"/>
                </a:solidFill>
                <a:latin typeface="Lucida Sans" pitchFamily="34" charset="0"/>
                <a:ea typeface="Lucida Sans" pitchFamily="34" charset="-122"/>
                <a:cs typeface="Lucida Sans" pitchFamily="34" charset="-120"/>
              </a:rPr>
              <a:t>Hof und Grünflächen</a:t>
            </a:r>
            <a:endParaRPr lang="en-US" sz="1750" dirty="0"/>
          </a:p>
        </p:txBody>
      </p:sp>
      <p:sp>
        <p:nvSpPr>
          <p:cNvPr id="15" name="Text 12"/>
          <p:cNvSpPr/>
          <p:nvPr/>
        </p:nvSpPr>
        <p:spPr>
          <a:xfrm>
            <a:off x="6419088" y="3648456"/>
            <a:ext cx="45720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350" dirty="0">
                <a:solidFill>
                  <a:srgbClr val="6B675D"/>
                </a:solidFill>
                <a:latin typeface="Lucida Sans" pitchFamily="34" charset="0"/>
                <a:ea typeface="Lucida Sans" pitchFamily="34" charset="-122"/>
                <a:cs typeface="Lucida Sans" pitchFamily="34" charset="-120"/>
              </a:rPr>
              <a:t>Treppen, Einfriedungen, Natursteinpflaster, Hofgestaltung und Entsiegelung</a:t>
            </a:r>
            <a:endParaRPr lang="en-US" sz="1350" dirty="0"/>
          </a:p>
        </p:txBody>
      </p:sp>
      <p:sp>
        <p:nvSpPr>
          <p:cNvPr id="16" name="Text 13"/>
          <p:cNvSpPr/>
          <p:nvPr/>
        </p:nvSpPr>
        <p:spPr>
          <a:xfrm>
            <a:off x="594360" y="4489704"/>
            <a:ext cx="48463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750" b="1" dirty="0">
                <a:solidFill>
                  <a:srgbClr val="B32638"/>
                </a:solidFill>
                <a:latin typeface="Lucida Sans" pitchFamily="34" charset="0"/>
                <a:ea typeface="Lucida Sans" pitchFamily="34" charset="-122"/>
                <a:cs typeface="Lucida Sans" pitchFamily="34" charset="-120"/>
              </a:rPr>
              <a:t>▸  </a:t>
            </a:r>
            <a:r>
              <a:rPr lang="en-US" sz="1750" b="1" dirty="0">
                <a:solidFill>
                  <a:srgbClr val="6B675D"/>
                </a:solidFill>
                <a:latin typeface="Lucida Sans" pitchFamily="34" charset="0"/>
                <a:ea typeface="Lucida Sans" pitchFamily="34" charset="-122"/>
                <a:cs typeface="Lucida Sans" pitchFamily="34" charset="-120"/>
              </a:rPr>
              <a:t>Umnutzung</a:t>
            </a:r>
            <a:endParaRPr lang="en-US" sz="1750" dirty="0"/>
          </a:p>
        </p:txBody>
      </p:sp>
      <p:sp>
        <p:nvSpPr>
          <p:cNvPr id="17" name="Text 14"/>
          <p:cNvSpPr/>
          <p:nvPr/>
        </p:nvSpPr>
        <p:spPr>
          <a:xfrm>
            <a:off x="932688" y="4910328"/>
            <a:ext cx="45720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350" dirty="0">
                <a:solidFill>
                  <a:srgbClr val="6B675D"/>
                </a:solidFill>
                <a:latin typeface="Lucida Sans" pitchFamily="34" charset="0"/>
                <a:ea typeface="Lucida Sans" pitchFamily="34" charset="-122"/>
                <a:cs typeface="Lucida Sans" pitchFamily="34" charset="-120"/>
              </a:rPr>
              <a:t>Neue Nutzung für leerstehende ehemalige landwirtschaftliche Gebäude</a:t>
            </a:r>
            <a:endParaRPr lang="en-US" sz="1350" dirty="0"/>
          </a:p>
        </p:txBody>
      </p:sp>
      <p:sp>
        <p:nvSpPr>
          <p:cNvPr id="18" name="Text 15"/>
          <p:cNvSpPr/>
          <p:nvPr/>
        </p:nvSpPr>
        <p:spPr>
          <a:xfrm>
            <a:off x="6080760" y="4489704"/>
            <a:ext cx="48463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750" b="1" dirty="0">
                <a:solidFill>
                  <a:srgbClr val="B32638"/>
                </a:solidFill>
                <a:latin typeface="Lucida Sans" pitchFamily="34" charset="0"/>
                <a:ea typeface="Lucida Sans" pitchFamily="34" charset="-122"/>
                <a:cs typeface="Lucida Sans" pitchFamily="34" charset="-120"/>
              </a:rPr>
              <a:t>▸  </a:t>
            </a:r>
            <a:r>
              <a:rPr lang="en-US" sz="1750" b="1" dirty="0">
                <a:solidFill>
                  <a:srgbClr val="6B675D"/>
                </a:solidFill>
                <a:latin typeface="Lucida Sans" pitchFamily="34" charset="0"/>
                <a:ea typeface="Lucida Sans" pitchFamily="34" charset="-122"/>
                <a:cs typeface="Lucida Sans" pitchFamily="34" charset="-120"/>
              </a:rPr>
              <a:t>Einzelfallprüfung</a:t>
            </a:r>
            <a:endParaRPr lang="en-US" sz="1750" dirty="0"/>
          </a:p>
        </p:txBody>
      </p:sp>
      <p:sp>
        <p:nvSpPr>
          <p:cNvPr id="19" name="Text 16"/>
          <p:cNvSpPr/>
          <p:nvPr/>
        </p:nvSpPr>
        <p:spPr>
          <a:xfrm>
            <a:off x="6419088" y="4910328"/>
            <a:ext cx="45720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350" dirty="0">
                <a:solidFill>
                  <a:srgbClr val="6B675D"/>
                </a:solidFill>
                <a:latin typeface="Lucida Sans" pitchFamily="34" charset="0"/>
                <a:ea typeface="Lucida Sans" pitchFamily="34" charset="-122"/>
                <a:cs typeface="Lucida Sans" pitchFamily="34" charset="-120"/>
              </a:rPr>
              <a:t>Die konkrete Förderfähigkeit wird vor Antragstellung fachlich geprüft</a:t>
            </a:r>
            <a:endParaRPr lang="en-US" sz="13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20040" y="484632"/>
            <a:ext cx="89611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600" b="1" dirty="0">
                <a:solidFill>
                  <a:srgbClr val="6B675D"/>
                </a:solidFill>
                <a:latin typeface="Lucida Sans" pitchFamily="34" charset="0"/>
                <a:ea typeface="Lucida Sans" pitchFamily="34" charset="-122"/>
                <a:cs typeface="Lucida Sans" pitchFamily="34" charset="-120"/>
              </a:rPr>
              <a:t>Unterlagen zur Antragstellung</a:t>
            </a:r>
            <a:endParaRPr lang="en-US" sz="2600" dirty="0"/>
          </a:p>
        </p:txBody>
      </p:sp>
      <p:pic>
        <p:nvPicPr>
          <p:cNvPr id="3" name="Image 0" descr="/mnt/data/forstberg_images/s01_sh02_7c7cb735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64040" y="347472"/>
            <a:ext cx="1078992" cy="521208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600200" y="6400800"/>
            <a:ext cx="19202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00" dirty="0">
                <a:solidFill>
                  <a:srgbClr val="6B675D"/>
                </a:solidFill>
                <a:latin typeface="Lucida Sans" pitchFamily="34" charset="0"/>
                <a:ea typeface="Lucida Sans" pitchFamily="34" charset="-122"/>
                <a:cs typeface="Lucida Sans" pitchFamily="34" charset="-120"/>
              </a:rPr>
              <a:t>Stand September 2026</a:t>
            </a:r>
            <a:endParaRPr lang="en-US" sz="800" dirty="0"/>
          </a:p>
        </p:txBody>
      </p:sp>
      <p:sp>
        <p:nvSpPr>
          <p:cNvPr id="5" name="Text 2"/>
          <p:cNvSpPr/>
          <p:nvPr/>
        </p:nvSpPr>
        <p:spPr>
          <a:xfrm>
            <a:off x="4069080" y="6400800"/>
            <a:ext cx="34747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dirty="0">
                <a:solidFill>
                  <a:srgbClr val="6B675D"/>
                </a:solidFill>
                <a:latin typeface="Lucida Sans" pitchFamily="34" charset="0"/>
                <a:ea typeface="Lucida Sans" pitchFamily="34" charset="-122"/>
                <a:cs typeface="Lucida Sans" pitchFamily="34" charset="-120"/>
              </a:rPr>
              <a:t>Dorfregion Forstberg</a:t>
            </a:r>
            <a:endParaRPr lang="en-US" sz="800" dirty="0"/>
          </a:p>
        </p:txBody>
      </p:sp>
      <p:sp>
        <p:nvSpPr>
          <p:cNvPr id="6" name="Text 3"/>
          <p:cNvSpPr/>
          <p:nvPr/>
        </p:nvSpPr>
        <p:spPr>
          <a:xfrm>
            <a:off x="9509760" y="6400800"/>
            <a:ext cx="16916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6B675D"/>
                </a:solidFill>
                <a:latin typeface="Lucida Sans" pitchFamily="34" charset="0"/>
                <a:ea typeface="Lucida Sans" pitchFamily="34" charset="-122"/>
                <a:cs typeface="Lucida Sans" pitchFamily="34" charset="-120"/>
              </a:rPr>
              <a:t>7</a:t>
            </a:r>
            <a:endParaRPr lang="en-US" sz="800" dirty="0"/>
          </a:p>
        </p:txBody>
      </p:sp>
      <p:sp>
        <p:nvSpPr>
          <p:cNvPr id="7" name="Text 4"/>
          <p:cNvSpPr/>
          <p:nvPr/>
        </p:nvSpPr>
        <p:spPr>
          <a:xfrm>
            <a:off x="502920" y="1243584"/>
            <a:ext cx="100584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2000" b="1" dirty="0">
                <a:solidFill>
                  <a:srgbClr val="B32638"/>
                </a:solidFill>
                <a:latin typeface="Lucida Sans" pitchFamily="34" charset="0"/>
                <a:ea typeface="Lucida Sans" pitchFamily="34" charset="-122"/>
                <a:cs typeface="Lucida Sans" pitchFamily="34" charset="-120"/>
              </a:rPr>
              <a:t>▸  </a:t>
            </a:r>
            <a:r>
              <a:rPr lang="en-US" sz="2000" b="1" dirty="0">
                <a:solidFill>
                  <a:srgbClr val="6B675D"/>
                </a:solidFill>
                <a:latin typeface="Lucida Sans" pitchFamily="34" charset="0"/>
                <a:ea typeface="Lucida Sans" pitchFamily="34" charset="-122"/>
                <a:cs typeface="Lucida Sans" pitchFamily="34" charset="-120"/>
              </a:rPr>
              <a:t>Vollständige Unterlagen erleichtern die Prüfung</a:t>
            </a:r>
            <a:endParaRPr lang="en-US" sz="2000" dirty="0"/>
          </a:p>
        </p:txBody>
      </p:sp>
      <p:sp>
        <p:nvSpPr>
          <p:cNvPr id="8" name="Text 5"/>
          <p:cNvSpPr/>
          <p:nvPr/>
        </p:nvSpPr>
        <p:spPr>
          <a:xfrm>
            <a:off x="685800" y="1938528"/>
            <a:ext cx="47548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550" dirty="0">
                <a:solidFill>
                  <a:srgbClr val="B32638"/>
                </a:solidFill>
                <a:latin typeface="Lucida Sans" pitchFamily="34" charset="0"/>
                <a:ea typeface="Lucida Sans" pitchFamily="34" charset="-122"/>
                <a:cs typeface="Lucida Sans" pitchFamily="34" charset="-120"/>
              </a:rPr>
              <a:t>•  </a:t>
            </a:r>
            <a:r>
              <a:rPr lang="en-US" sz="1550" dirty="0">
                <a:solidFill>
                  <a:srgbClr val="6B675D"/>
                </a:solidFill>
                <a:latin typeface="Lucida Sans" pitchFamily="34" charset="0"/>
                <a:ea typeface="Lucida Sans" pitchFamily="34" charset="-122"/>
                <a:cs typeface="Lucida Sans" pitchFamily="34" charset="-120"/>
              </a:rPr>
              <a:t>Vollständig ausgefüllter Förderantrag</a:t>
            </a:r>
            <a:endParaRPr lang="en-US" sz="1550" dirty="0"/>
          </a:p>
        </p:txBody>
      </p:sp>
      <p:sp>
        <p:nvSpPr>
          <p:cNvPr id="9" name="Text 6"/>
          <p:cNvSpPr/>
          <p:nvPr/>
        </p:nvSpPr>
        <p:spPr>
          <a:xfrm>
            <a:off x="685800" y="2450592"/>
            <a:ext cx="47548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550" dirty="0">
                <a:solidFill>
                  <a:srgbClr val="B32638"/>
                </a:solidFill>
                <a:latin typeface="Lucida Sans" pitchFamily="34" charset="0"/>
                <a:ea typeface="Lucida Sans" pitchFamily="34" charset="-122"/>
                <a:cs typeface="Lucida Sans" pitchFamily="34" charset="-120"/>
              </a:rPr>
              <a:t>•  </a:t>
            </a:r>
            <a:r>
              <a:rPr lang="en-US" sz="1550" dirty="0">
                <a:solidFill>
                  <a:srgbClr val="6B675D"/>
                </a:solidFill>
                <a:latin typeface="Lucida Sans" pitchFamily="34" charset="0"/>
                <a:ea typeface="Lucida Sans" pitchFamily="34" charset="-122"/>
                <a:cs typeface="Lucida Sans" pitchFamily="34" charset="-120"/>
              </a:rPr>
              <a:t>Aktuelle und aussagekräftige Fotos</a:t>
            </a:r>
            <a:endParaRPr lang="en-US" sz="1550" dirty="0"/>
          </a:p>
        </p:txBody>
      </p:sp>
      <p:sp>
        <p:nvSpPr>
          <p:cNvPr id="10" name="Text 7"/>
          <p:cNvSpPr/>
          <p:nvPr/>
        </p:nvSpPr>
        <p:spPr>
          <a:xfrm>
            <a:off x="685800" y="2962656"/>
            <a:ext cx="47548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550" dirty="0">
                <a:solidFill>
                  <a:srgbClr val="B32638"/>
                </a:solidFill>
                <a:latin typeface="Lucida Sans" pitchFamily="34" charset="0"/>
                <a:ea typeface="Lucida Sans" pitchFamily="34" charset="-122"/>
                <a:cs typeface="Lucida Sans" pitchFamily="34" charset="-120"/>
              </a:rPr>
              <a:t>•  </a:t>
            </a:r>
            <a:r>
              <a:rPr lang="en-US" sz="1550" dirty="0">
                <a:solidFill>
                  <a:srgbClr val="6B675D"/>
                </a:solidFill>
                <a:latin typeface="Lucida Sans" pitchFamily="34" charset="0"/>
                <a:ea typeface="Lucida Sans" pitchFamily="34" charset="-122"/>
                <a:cs typeface="Lucida Sans" pitchFamily="34" charset="-120"/>
              </a:rPr>
              <a:t>Drei vergleichbare Angebote je Gewerk</a:t>
            </a:r>
            <a:endParaRPr lang="en-US" sz="1550" dirty="0"/>
          </a:p>
        </p:txBody>
      </p:sp>
      <p:sp>
        <p:nvSpPr>
          <p:cNvPr id="11" name="Text 8"/>
          <p:cNvSpPr/>
          <p:nvPr/>
        </p:nvSpPr>
        <p:spPr>
          <a:xfrm>
            <a:off x="685800" y="3474720"/>
            <a:ext cx="47548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550" dirty="0">
                <a:solidFill>
                  <a:srgbClr val="B32638"/>
                </a:solidFill>
                <a:latin typeface="Lucida Sans" pitchFamily="34" charset="0"/>
                <a:ea typeface="Lucida Sans" pitchFamily="34" charset="-122"/>
                <a:cs typeface="Lucida Sans" pitchFamily="34" charset="-120"/>
              </a:rPr>
              <a:t>•  </a:t>
            </a:r>
            <a:r>
              <a:rPr lang="en-US" sz="1550" dirty="0">
                <a:solidFill>
                  <a:srgbClr val="6B675D"/>
                </a:solidFill>
                <a:latin typeface="Lucida Sans" pitchFamily="34" charset="0"/>
                <a:ea typeface="Lucida Sans" pitchFamily="34" charset="-122"/>
                <a:cs typeface="Lucida Sans" pitchFamily="34" charset="-120"/>
              </a:rPr>
              <a:t>Lageplan mit Kennzeichnung des Objektes</a:t>
            </a:r>
            <a:endParaRPr lang="en-US" sz="1550" dirty="0"/>
          </a:p>
        </p:txBody>
      </p:sp>
      <p:sp>
        <p:nvSpPr>
          <p:cNvPr id="12" name="Text 9"/>
          <p:cNvSpPr/>
          <p:nvPr/>
        </p:nvSpPr>
        <p:spPr>
          <a:xfrm>
            <a:off x="5989320" y="1938528"/>
            <a:ext cx="47548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550" dirty="0">
                <a:solidFill>
                  <a:srgbClr val="B32638"/>
                </a:solidFill>
                <a:latin typeface="Lucida Sans" pitchFamily="34" charset="0"/>
                <a:ea typeface="Lucida Sans" pitchFamily="34" charset="-122"/>
                <a:cs typeface="Lucida Sans" pitchFamily="34" charset="-120"/>
              </a:rPr>
              <a:t>•  </a:t>
            </a:r>
            <a:r>
              <a:rPr lang="en-US" sz="1550" dirty="0">
                <a:solidFill>
                  <a:srgbClr val="6B675D"/>
                </a:solidFill>
                <a:latin typeface="Lucida Sans" pitchFamily="34" charset="0"/>
                <a:ea typeface="Lucida Sans" pitchFamily="34" charset="-122"/>
                <a:cs typeface="Lucida Sans" pitchFamily="34" charset="-120"/>
              </a:rPr>
              <a:t>Eigentumsnachweis</a:t>
            </a:r>
            <a:endParaRPr lang="en-US" sz="1550" dirty="0"/>
          </a:p>
        </p:txBody>
      </p:sp>
      <p:sp>
        <p:nvSpPr>
          <p:cNvPr id="13" name="Text 10"/>
          <p:cNvSpPr/>
          <p:nvPr/>
        </p:nvSpPr>
        <p:spPr>
          <a:xfrm>
            <a:off x="5989320" y="2450592"/>
            <a:ext cx="47548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550" dirty="0">
                <a:solidFill>
                  <a:srgbClr val="B32638"/>
                </a:solidFill>
                <a:latin typeface="Lucida Sans" pitchFamily="34" charset="0"/>
                <a:ea typeface="Lucida Sans" pitchFamily="34" charset="-122"/>
                <a:cs typeface="Lucida Sans" pitchFamily="34" charset="-120"/>
              </a:rPr>
              <a:t>•  </a:t>
            </a:r>
            <a:r>
              <a:rPr lang="en-US" sz="1550" dirty="0">
                <a:solidFill>
                  <a:srgbClr val="6B675D"/>
                </a:solidFill>
                <a:latin typeface="Lucida Sans" pitchFamily="34" charset="0"/>
                <a:ea typeface="Lucida Sans" pitchFamily="34" charset="-122"/>
                <a:cs typeface="Lucida Sans" pitchFamily="34" charset="-120"/>
              </a:rPr>
              <a:t>Bescheinigung in Steuersachen</a:t>
            </a:r>
            <a:endParaRPr lang="en-US" sz="1550" dirty="0"/>
          </a:p>
        </p:txBody>
      </p:sp>
      <p:sp>
        <p:nvSpPr>
          <p:cNvPr id="14" name="Text 11"/>
          <p:cNvSpPr/>
          <p:nvPr/>
        </p:nvSpPr>
        <p:spPr>
          <a:xfrm>
            <a:off x="5989320" y="2962656"/>
            <a:ext cx="47548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550" dirty="0">
                <a:solidFill>
                  <a:srgbClr val="B32638"/>
                </a:solidFill>
                <a:latin typeface="Lucida Sans" pitchFamily="34" charset="0"/>
                <a:ea typeface="Lucida Sans" pitchFamily="34" charset="-122"/>
                <a:cs typeface="Lucida Sans" pitchFamily="34" charset="-120"/>
              </a:rPr>
              <a:t>•  </a:t>
            </a:r>
            <a:r>
              <a:rPr lang="en-US" sz="1550" dirty="0">
                <a:solidFill>
                  <a:srgbClr val="6B675D"/>
                </a:solidFill>
                <a:latin typeface="Lucida Sans" pitchFamily="34" charset="0"/>
                <a:ea typeface="Lucida Sans" pitchFamily="34" charset="-122"/>
                <a:cs typeface="Lucida Sans" pitchFamily="34" charset="-120"/>
              </a:rPr>
              <a:t>Erforderliche Genehmigungen und Erlaubnisse</a:t>
            </a:r>
            <a:endParaRPr lang="en-US" sz="1550" dirty="0"/>
          </a:p>
        </p:txBody>
      </p:sp>
      <p:sp>
        <p:nvSpPr>
          <p:cNvPr id="15" name="Text 12"/>
          <p:cNvSpPr/>
          <p:nvPr/>
        </p:nvSpPr>
        <p:spPr>
          <a:xfrm>
            <a:off x="5989320" y="3474720"/>
            <a:ext cx="47548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550" dirty="0">
                <a:solidFill>
                  <a:srgbClr val="B32638"/>
                </a:solidFill>
                <a:latin typeface="Lucida Sans" pitchFamily="34" charset="0"/>
                <a:ea typeface="Lucida Sans" pitchFamily="34" charset="-122"/>
                <a:cs typeface="Lucida Sans" pitchFamily="34" charset="-120"/>
              </a:rPr>
              <a:t>•  </a:t>
            </a:r>
            <a:r>
              <a:rPr lang="en-US" sz="1550" dirty="0">
                <a:solidFill>
                  <a:srgbClr val="6B675D"/>
                </a:solidFill>
                <a:latin typeface="Lucida Sans" pitchFamily="34" charset="0"/>
                <a:ea typeface="Lucida Sans" pitchFamily="34" charset="-122"/>
                <a:cs typeface="Lucida Sans" pitchFamily="34" charset="-120"/>
              </a:rPr>
              <a:t>Finanzierung und weitere Erklärungen</a:t>
            </a:r>
            <a:endParaRPr lang="en-US" sz="1550" dirty="0"/>
          </a:p>
        </p:txBody>
      </p:sp>
      <p:sp>
        <p:nvSpPr>
          <p:cNvPr id="16" name="Text 13"/>
          <p:cNvSpPr/>
          <p:nvPr/>
        </p:nvSpPr>
        <p:spPr>
          <a:xfrm>
            <a:off x="502920" y="4709160"/>
            <a:ext cx="103327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700" b="1" dirty="0">
                <a:solidFill>
                  <a:srgbClr val="B32638"/>
                </a:solidFill>
                <a:latin typeface="Lucida Sans" pitchFamily="34" charset="0"/>
                <a:ea typeface="Lucida Sans" pitchFamily="34" charset="-122"/>
                <a:cs typeface="Lucida Sans" pitchFamily="34" charset="-120"/>
              </a:rPr>
              <a:t>▸  </a:t>
            </a:r>
            <a:r>
              <a:rPr lang="en-US" sz="1700" b="1" dirty="0">
                <a:solidFill>
                  <a:srgbClr val="6B675D"/>
                </a:solidFill>
                <a:latin typeface="Lucida Sans" pitchFamily="34" charset="0"/>
                <a:ea typeface="Lucida Sans" pitchFamily="34" charset="-122"/>
                <a:cs typeface="Lucida Sans" pitchFamily="34" charset="-120"/>
              </a:rPr>
              <a:t>Rother &amp; Partner unterstützt bei der Zusammenstellung der Unterlagen.</a:t>
            </a:r>
            <a:endParaRPr lang="en-US" sz="1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20040" y="484632"/>
            <a:ext cx="89611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600" b="1" dirty="0">
                <a:solidFill>
                  <a:srgbClr val="6B675D"/>
                </a:solidFill>
                <a:latin typeface="Lucida Sans" pitchFamily="34" charset="0"/>
                <a:ea typeface="Lucida Sans" pitchFamily="34" charset="-122"/>
                <a:cs typeface="Lucida Sans" pitchFamily="34" charset="-120"/>
              </a:rPr>
              <a:t>Antragsverfahren</a:t>
            </a:r>
            <a:endParaRPr lang="en-US" sz="2600" dirty="0"/>
          </a:p>
        </p:txBody>
      </p:sp>
      <p:pic>
        <p:nvPicPr>
          <p:cNvPr id="3" name="Image 0" descr="/mnt/data/forstberg_images/s01_sh02_7c7cb735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64040" y="347472"/>
            <a:ext cx="1078992" cy="521208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600200" y="6400800"/>
            <a:ext cx="19202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00" dirty="0">
                <a:solidFill>
                  <a:srgbClr val="6B675D"/>
                </a:solidFill>
                <a:latin typeface="Lucida Sans" pitchFamily="34" charset="0"/>
                <a:ea typeface="Lucida Sans" pitchFamily="34" charset="-122"/>
                <a:cs typeface="Lucida Sans" pitchFamily="34" charset="-120"/>
              </a:rPr>
              <a:t>Stand September 2026</a:t>
            </a:r>
            <a:endParaRPr lang="en-US" sz="800" dirty="0"/>
          </a:p>
        </p:txBody>
      </p:sp>
      <p:sp>
        <p:nvSpPr>
          <p:cNvPr id="5" name="Text 2"/>
          <p:cNvSpPr/>
          <p:nvPr/>
        </p:nvSpPr>
        <p:spPr>
          <a:xfrm>
            <a:off x="4069080" y="6400800"/>
            <a:ext cx="34747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dirty="0">
                <a:solidFill>
                  <a:srgbClr val="6B675D"/>
                </a:solidFill>
                <a:latin typeface="Lucida Sans" pitchFamily="34" charset="0"/>
                <a:ea typeface="Lucida Sans" pitchFamily="34" charset="-122"/>
                <a:cs typeface="Lucida Sans" pitchFamily="34" charset="-120"/>
              </a:rPr>
              <a:t>Dorfregion Forstberg</a:t>
            </a:r>
            <a:endParaRPr lang="en-US" sz="800" dirty="0"/>
          </a:p>
        </p:txBody>
      </p:sp>
      <p:sp>
        <p:nvSpPr>
          <p:cNvPr id="6" name="Text 3"/>
          <p:cNvSpPr/>
          <p:nvPr/>
        </p:nvSpPr>
        <p:spPr>
          <a:xfrm>
            <a:off x="9509760" y="6400800"/>
            <a:ext cx="16916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6B675D"/>
                </a:solidFill>
                <a:latin typeface="Lucida Sans" pitchFamily="34" charset="0"/>
                <a:ea typeface="Lucida Sans" pitchFamily="34" charset="-122"/>
                <a:cs typeface="Lucida Sans" pitchFamily="34" charset="-120"/>
              </a:rPr>
              <a:t>8</a:t>
            </a:r>
            <a:endParaRPr lang="en-US" sz="800" dirty="0"/>
          </a:p>
        </p:txBody>
      </p:sp>
      <p:sp>
        <p:nvSpPr>
          <p:cNvPr id="7" name="Text 4"/>
          <p:cNvSpPr/>
          <p:nvPr/>
        </p:nvSpPr>
        <p:spPr>
          <a:xfrm>
            <a:off x="502920" y="1143000"/>
            <a:ext cx="100584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2000" b="1" dirty="0">
                <a:solidFill>
                  <a:srgbClr val="B32638"/>
                </a:solidFill>
                <a:latin typeface="Lucida Sans" pitchFamily="34" charset="0"/>
                <a:ea typeface="Lucida Sans" pitchFamily="34" charset="-122"/>
                <a:cs typeface="Lucida Sans" pitchFamily="34" charset="-120"/>
              </a:rPr>
              <a:t>▸  </a:t>
            </a:r>
            <a:r>
              <a:rPr lang="en-US" sz="2000" b="1" dirty="0">
                <a:solidFill>
                  <a:srgbClr val="6B675D"/>
                </a:solidFill>
                <a:latin typeface="Lucida Sans" pitchFamily="34" charset="0"/>
                <a:ea typeface="Lucida Sans" pitchFamily="34" charset="-122"/>
                <a:cs typeface="Lucida Sans" pitchFamily="34" charset="-120"/>
              </a:rPr>
              <a:t>Der Weg von der Beratung bis zur Entscheidung</a:t>
            </a:r>
            <a:endParaRPr lang="en-US" sz="2000" dirty="0"/>
          </a:p>
        </p:txBody>
      </p:sp>
      <p:sp>
        <p:nvSpPr>
          <p:cNvPr id="8" name="Text 5"/>
          <p:cNvSpPr/>
          <p:nvPr/>
        </p:nvSpPr>
        <p:spPr>
          <a:xfrm>
            <a:off x="731520" y="1847088"/>
            <a:ext cx="3200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B32638"/>
                </a:solidFill>
                <a:latin typeface="Lucida Sans" pitchFamily="34" charset="0"/>
                <a:ea typeface="Lucida Sans" pitchFamily="34" charset="-122"/>
                <a:cs typeface="Lucida Sans" pitchFamily="34" charset="-120"/>
              </a:rPr>
              <a:t>1</a:t>
            </a:r>
            <a:endParaRPr lang="en-US" sz="1800" dirty="0"/>
          </a:p>
        </p:txBody>
      </p:sp>
      <p:sp>
        <p:nvSpPr>
          <p:cNvPr id="9" name="Text 6"/>
          <p:cNvSpPr/>
          <p:nvPr/>
        </p:nvSpPr>
        <p:spPr>
          <a:xfrm>
            <a:off x="1234440" y="1828800"/>
            <a:ext cx="475488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550" b="1" dirty="0">
                <a:solidFill>
                  <a:srgbClr val="6B675D"/>
                </a:solidFill>
                <a:latin typeface="Lucida Sans" pitchFamily="34" charset="0"/>
                <a:ea typeface="Lucida Sans" pitchFamily="34" charset="-122"/>
                <a:cs typeface="Lucida Sans" pitchFamily="34" charset="-120"/>
              </a:rPr>
              <a:t>Frau Malecki frühzeitig kontaktieren</a:t>
            </a:r>
            <a:endParaRPr lang="en-US" sz="1550" dirty="0"/>
          </a:p>
        </p:txBody>
      </p:sp>
      <p:sp>
        <p:nvSpPr>
          <p:cNvPr id="10" name="Text 7"/>
          <p:cNvSpPr/>
          <p:nvPr/>
        </p:nvSpPr>
        <p:spPr>
          <a:xfrm>
            <a:off x="6172200" y="1828800"/>
            <a:ext cx="44805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400" dirty="0">
                <a:solidFill>
                  <a:srgbClr val="6B675D"/>
                </a:solidFill>
                <a:latin typeface="Lucida Sans" pitchFamily="34" charset="0"/>
                <a:ea typeface="Lucida Sans" pitchFamily="34" charset="-122"/>
                <a:cs typeface="Lucida Sans" pitchFamily="34" charset="-120"/>
              </a:rPr>
              <a:t>Erste Idee und Beratungsbedarf klären</a:t>
            </a:r>
            <a:endParaRPr lang="en-US" sz="1400" dirty="0"/>
          </a:p>
        </p:txBody>
      </p:sp>
      <p:sp>
        <p:nvSpPr>
          <p:cNvPr id="11" name="Text 8"/>
          <p:cNvSpPr/>
          <p:nvPr/>
        </p:nvSpPr>
        <p:spPr>
          <a:xfrm>
            <a:off x="731520" y="2468880"/>
            <a:ext cx="3200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B32638"/>
                </a:solidFill>
                <a:latin typeface="Lucida Sans" pitchFamily="34" charset="0"/>
                <a:ea typeface="Lucida Sans" pitchFamily="34" charset="-122"/>
                <a:cs typeface="Lucida Sans" pitchFamily="34" charset="-120"/>
              </a:rPr>
              <a:t>2</a:t>
            </a:r>
            <a:endParaRPr lang="en-US" sz="1800" dirty="0"/>
          </a:p>
        </p:txBody>
      </p:sp>
      <p:sp>
        <p:nvSpPr>
          <p:cNvPr id="12" name="Text 9"/>
          <p:cNvSpPr/>
          <p:nvPr/>
        </p:nvSpPr>
        <p:spPr>
          <a:xfrm>
            <a:off x="1234440" y="2450592"/>
            <a:ext cx="475488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550" b="1" dirty="0">
                <a:solidFill>
                  <a:srgbClr val="6B675D"/>
                </a:solidFill>
                <a:latin typeface="Lucida Sans" pitchFamily="34" charset="0"/>
                <a:ea typeface="Lucida Sans" pitchFamily="34" charset="-122"/>
                <a:cs typeface="Lucida Sans" pitchFamily="34" charset="-120"/>
              </a:rPr>
              <a:t>Kostenfreie Beratung und Besichtigung</a:t>
            </a:r>
            <a:endParaRPr lang="en-US" sz="1550" dirty="0"/>
          </a:p>
        </p:txBody>
      </p:sp>
      <p:sp>
        <p:nvSpPr>
          <p:cNvPr id="13" name="Text 10"/>
          <p:cNvSpPr/>
          <p:nvPr/>
        </p:nvSpPr>
        <p:spPr>
          <a:xfrm>
            <a:off x="6172200" y="2450592"/>
            <a:ext cx="44805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400" dirty="0">
                <a:solidFill>
                  <a:srgbClr val="6B675D"/>
                </a:solidFill>
                <a:latin typeface="Lucida Sans" pitchFamily="34" charset="0"/>
                <a:ea typeface="Lucida Sans" pitchFamily="34" charset="-122"/>
                <a:cs typeface="Lucida Sans" pitchFamily="34" charset="-120"/>
              </a:rPr>
              <a:t>Vorhaben, Gestaltung und nächste Schritte besprechen</a:t>
            </a:r>
            <a:endParaRPr lang="en-US" sz="1400" dirty="0"/>
          </a:p>
        </p:txBody>
      </p:sp>
      <p:sp>
        <p:nvSpPr>
          <p:cNvPr id="14" name="Text 11"/>
          <p:cNvSpPr/>
          <p:nvPr/>
        </p:nvSpPr>
        <p:spPr>
          <a:xfrm>
            <a:off x="731520" y="3090672"/>
            <a:ext cx="3200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B32638"/>
                </a:solidFill>
                <a:latin typeface="Lucida Sans" pitchFamily="34" charset="0"/>
                <a:ea typeface="Lucida Sans" pitchFamily="34" charset="-122"/>
                <a:cs typeface="Lucida Sans" pitchFamily="34" charset="-120"/>
              </a:rPr>
              <a:t>3</a:t>
            </a:r>
            <a:endParaRPr lang="en-US" sz="1800" dirty="0"/>
          </a:p>
        </p:txBody>
      </p:sp>
      <p:sp>
        <p:nvSpPr>
          <p:cNvPr id="15" name="Text 12"/>
          <p:cNvSpPr/>
          <p:nvPr/>
        </p:nvSpPr>
        <p:spPr>
          <a:xfrm>
            <a:off x="1234440" y="3072384"/>
            <a:ext cx="475488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550" b="1" dirty="0">
                <a:solidFill>
                  <a:srgbClr val="6B675D"/>
                </a:solidFill>
                <a:latin typeface="Lucida Sans" pitchFamily="34" charset="0"/>
                <a:ea typeface="Lucida Sans" pitchFamily="34" charset="-122"/>
                <a:cs typeface="Lucida Sans" pitchFamily="34" charset="-120"/>
              </a:rPr>
              <a:t>Unterlagen und Angebote vorbereiten</a:t>
            </a:r>
            <a:endParaRPr lang="en-US" sz="1550" dirty="0"/>
          </a:p>
        </p:txBody>
      </p:sp>
      <p:sp>
        <p:nvSpPr>
          <p:cNvPr id="16" name="Text 13"/>
          <p:cNvSpPr/>
          <p:nvPr/>
        </p:nvSpPr>
        <p:spPr>
          <a:xfrm>
            <a:off x="6172200" y="3072384"/>
            <a:ext cx="44805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400" dirty="0">
                <a:solidFill>
                  <a:srgbClr val="6B675D"/>
                </a:solidFill>
                <a:latin typeface="Lucida Sans" pitchFamily="34" charset="0"/>
                <a:ea typeface="Lucida Sans" pitchFamily="34" charset="-122"/>
                <a:cs typeface="Lucida Sans" pitchFamily="34" charset="-120"/>
              </a:rPr>
              <a:t>Fotos, Nachweise und Genehmigungen zusammenstellen</a:t>
            </a:r>
            <a:endParaRPr lang="en-US" sz="1400" dirty="0"/>
          </a:p>
        </p:txBody>
      </p:sp>
      <p:sp>
        <p:nvSpPr>
          <p:cNvPr id="17" name="Text 14"/>
          <p:cNvSpPr/>
          <p:nvPr/>
        </p:nvSpPr>
        <p:spPr>
          <a:xfrm>
            <a:off x="731520" y="3712464"/>
            <a:ext cx="3200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B32638"/>
                </a:solidFill>
                <a:latin typeface="Lucida Sans" pitchFamily="34" charset="0"/>
                <a:ea typeface="Lucida Sans" pitchFamily="34" charset="-122"/>
                <a:cs typeface="Lucida Sans" pitchFamily="34" charset="-120"/>
              </a:rPr>
              <a:t>4</a:t>
            </a:r>
            <a:endParaRPr lang="en-US" sz="1800" dirty="0"/>
          </a:p>
        </p:txBody>
      </p:sp>
      <p:sp>
        <p:nvSpPr>
          <p:cNvPr id="18" name="Text 15"/>
          <p:cNvSpPr/>
          <p:nvPr/>
        </p:nvSpPr>
        <p:spPr>
          <a:xfrm>
            <a:off x="1234440" y="3694176"/>
            <a:ext cx="475488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550" b="1" dirty="0">
                <a:solidFill>
                  <a:srgbClr val="6B675D"/>
                </a:solidFill>
                <a:latin typeface="Lucida Sans" pitchFamily="34" charset="0"/>
                <a:ea typeface="Lucida Sans" pitchFamily="34" charset="-122"/>
                <a:cs typeface="Lucida Sans" pitchFamily="34" charset="-120"/>
              </a:rPr>
              <a:t>Online Antrag über PORTIA einreichen</a:t>
            </a:r>
            <a:endParaRPr lang="en-US" sz="1550" dirty="0"/>
          </a:p>
        </p:txBody>
      </p:sp>
      <p:sp>
        <p:nvSpPr>
          <p:cNvPr id="19" name="Text 16"/>
          <p:cNvSpPr/>
          <p:nvPr/>
        </p:nvSpPr>
        <p:spPr>
          <a:xfrm>
            <a:off x="6172200" y="3694176"/>
            <a:ext cx="44805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400" dirty="0">
                <a:solidFill>
                  <a:srgbClr val="6B675D"/>
                </a:solidFill>
                <a:latin typeface="Lucida Sans" pitchFamily="34" charset="0"/>
                <a:ea typeface="Lucida Sans" pitchFamily="34" charset="-122"/>
                <a:cs typeface="Lucida Sans" pitchFamily="34" charset="-120"/>
              </a:rPr>
              <a:t>Für Vorhaben 2027 spätestens bis 15. Januar 2027</a:t>
            </a:r>
            <a:endParaRPr lang="en-US" sz="1400" dirty="0"/>
          </a:p>
        </p:txBody>
      </p:sp>
      <p:sp>
        <p:nvSpPr>
          <p:cNvPr id="20" name="Text 17"/>
          <p:cNvSpPr/>
          <p:nvPr/>
        </p:nvSpPr>
        <p:spPr>
          <a:xfrm>
            <a:off x="731520" y="4334256"/>
            <a:ext cx="3200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B32638"/>
                </a:solidFill>
                <a:latin typeface="Lucida Sans" pitchFamily="34" charset="0"/>
                <a:ea typeface="Lucida Sans" pitchFamily="34" charset="-122"/>
                <a:cs typeface="Lucida Sans" pitchFamily="34" charset="-120"/>
              </a:rPr>
              <a:t>5</a:t>
            </a:r>
            <a:endParaRPr lang="en-US" sz="1800" dirty="0"/>
          </a:p>
        </p:txBody>
      </p:sp>
      <p:sp>
        <p:nvSpPr>
          <p:cNvPr id="21" name="Text 18"/>
          <p:cNvSpPr/>
          <p:nvPr/>
        </p:nvSpPr>
        <p:spPr>
          <a:xfrm>
            <a:off x="1234440" y="4315968"/>
            <a:ext cx="475488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550" b="1" dirty="0">
                <a:solidFill>
                  <a:srgbClr val="6B675D"/>
                </a:solidFill>
                <a:latin typeface="Lucida Sans" pitchFamily="34" charset="0"/>
                <a:ea typeface="Lucida Sans" pitchFamily="34" charset="-122"/>
                <a:cs typeface="Lucida Sans" pitchFamily="34" charset="-120"/>
              </a:rPr>
              <a:t>Prüfung durch das TLLLR</a:t>
            </a:r>
            <a:endParaRPr lang="en-US" sz="1550" dirty="0"/>
          </a:p>
        </p:txBody>
      </p:sp>
      <p:sp>
        <p:nvSpPr>
          <p:cNvPr id="22" name="Text 19"/>
          <p:cNvSpPr/>
          <p:nvPr/>
        </p:nvSpPr>
        <p:spPr>
          <a:xfrm>
            <a:off x="6172200" y="4315968"/>
            <a:ext cx="44805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400" dirty="0">
                <a:solidFill>
                  <a:srgbClr val="6B675D"/>
                </a:solidFill>
                <a:latin typeface="Lucida Sans" pitchFamily="34" charset="0"/>
                <a:ea typeface="Lucida Sans" pitchFamily="34" charset="-122"/>
                <a:cs typeface="Lucida Sans" pitchFamily="34" charset="-120"/>
              </a:rPr>
              <a:t>Die Bewilligungsbehörde entscheidet über die Förderung</a:t>
            </a:r>
            <a:endParaRPr lang="en-US" sz="1400" dirty="0"/>
          </a:p>
        </p:txBody>
      </p:sp>
      <p:sp>
        <p:nvSpPr>
          <p:cNvPr id="23" name="Text 20"/>
          <p:cNvSpPr/>
          <p:nvPr/>
        </p:nvSpPr>
        <p:spPr>
          <a:xfrm>
            <a:off x="731520" y="4956048"/>
            <a:ext cx="3200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B32638"/>
                </a:solidFill>
                <a:latin typeface="Lucida Sans" pitchFamily="34" charset="0"/>
                <a:ea typeface="Lucida Sans" pitchFamily="34" charset="-122"/>
                <a:cs typeface="Lucida Sans" pitchFamily="34" charset="-120"/>
              </a:rPr>
              <a:t>6</a:t>
            </a:r>
            <a:endParaRPr lang="en-US" sz="1800" dirty="0"/>
          </a:p>
        </p:txBody>
      </p:sp>
      <p:sp>
        <p:nvSpPr>
          <p:cNvPr id="24" name="Text 21"/>
          <p:cNvSpPr/>
          <p:nvPr/>
        </p:nvSpPr>
        <p:spPr>
          <a:xfrm>
            <a:off x="1234440" y="4937760"/>
            <a:ext cx="475488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550" b="1" dirty="0">
                <a:solidFill>
                  <a:srgbClr val="6B675D"/>
                </a:solidFill>
                <a:latin typeface="Lucida Sans" pitchFamily="34" charset="0"/>
                <a:ea typeface="Lucida Sans" pitchFamily="34" charset="-122"/>
                <a:cs typeface="Lucida Sans" pitchFamily="34" charset="-120"/>
              </a:rPr>
              <a:t>Erst nach Bewilligung beginnen</a:t>
            </a:r>
            <a:endParaRPr lang="en-US" sz="1550" dirty="0"/>
          </a:p>
        </p:txBody>
      </p:sp>
      <p:sp>
        <p:nvSpPr>
          <p:cNvPr id="25" name="Text 22"/>
          <p:cNvSpPr/>
          <p:nvPr/>
        </p:nvSpPr>
        <p:spPr>
          <a:xfrm>
            <a:off x="6172200" y="4937760"/>
            <a:ext cx="44805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400" dirty="0">
                <a:solidFill>
                  <a:srgbClr val="6B675D"/>
                </a:solidFill>
                <a:latin typeface="Lucida Sans" pitchFamily="34" charset="0"/>
                <a:ea typeface="Lucida Sans" pitchFamily="34" charset="-122"/>
                <a:cs typeface="Lucida Sans" pitchFamily="34" charset="-120"/>
              </a:rPr>
              <a:t>Umsetzen, belegen und anschließend abrechnen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20040" y="484632"/>
            <a:ext cx="89611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600" b="1" dirty="0">
                <a:solidFill>
                  <a:srgbClr val="6B675D"/>
                </a:solidFill>
                <a:latin typeface="Lucida Sans" pitchFamily="34" charset="0"/>
                <a:ea typeface="Lucida Sans" pitchFamily="34" charset="-122"/>
                <a:cs typeface="Lucida Sans" pitchFamily="34" charset="-120"/>
              </a:rPr>
              <a:t>Digitale Antragstellung</a:t>
            </a:r>
            <a:endParaRPr lang="en-US" sz="2600" dirty="0"/>
          </a:p>
        </p:txBody>
      </p:sp>
      <p:pic>
        <p:nvPicPr>
          <p:cNvPr id="3" name="Image 0" descr="/mnt/data/forstberg_images/s01_sh02_7c7cb735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64040" y="347472"/>
            <a:ext cx="1078992" cy="521208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600200" y="6400800"/>
            <a:ext cx="19202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00" dirty="0">
                <a:solidFill>
                  <a:srgbClr val="6B675D"/>
                </a:solidFill>
                <a:latin typeface="Lucida Sans" pitchFamily="34" charset="0"/>
                <a:ea typeface="Lucida Sans" pitchFamily="34" charset="-122"/>
                <a:cs typeface="Lucida Sans" pitchFamily="34" charset="-120"/>
              </a:rPr>
              <a:t>Stand September 2026</a:t>
            </a:r>
            <a:endParaRPr lang="en-US" sz="800" dirty="0"/>
          </a:p>
        </p:txBody>
      </p:sp>
      <p:sp>
        <p:nvSpPr>
          <p:cNvPr id="5" name="Text 2"/>
          <p:cNvSpPr/>
          <p:nvPr/>
        </p:nvSpPr>
        <p:spPr>
          <a:xfrm>
            <a:off x="4069080" y="6400800"/>
            <a:ext cx="34747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dirty="0">
                <a:solidFill>
                  <a:srgbClr val="6B675D"/>
                </a:solidFill>
                <a:latin typeface="Lucida Sans" pitchFamily="34" charset="0"/>
                <a:ea typeface="Lucida Sans" pitchFamily="34" charset="-122"/>
                <a:cs typeface="Lucida Sans" pitchFamily="34" charset="-120"/>
              </a:rPr>
              <a:t>Dorfregion Forstberg</a:t>
            </a:r>
            <a:endParaRPr lang="en-US" sz="800" dirty="0"/>
          </a:p>
        </p:txBody>
      </p:sp>
      <p:sp>
        <p:nvSpPr>
          <p:cNvPr id="6" name="Text 3"/>
          <p:cNvSpPr/>
          <p:nvPr/>
        </p:nvSpPr>
        <p:spPr>
          <a:xfrm>
            <a:off x="9509760" y="6400800"/>
            <a:ext cx="16916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6B675D"/>
                </a:solidFill>
                <a:latin typeface="Lucida Sans" pitchFamily="34" charset="0"/>
                <a:ea typeface="Lucida Sans" pitchFamily="34" charset="-122"/>
                <a:cs typeface="Lucida Sans" pitchFamily="34" charset="-120"/>
              </a:rPr>
              <a:t>9</a:t>
            </a:r>
            <a:endParaRPr lang="en-US" sz="800" dirty="0"/>
          </a:p>
        </p:txBody>
      </p:sp>
      <p:sp>
        <p:nvSpPr>
          <p:cNvPr id="7" name="Text 4"/>
          <p:cNvSpPr/>
          <p:nvPr/>
        </p:nvSpPr>
        <p:spPr>
          <a:xfrm>
            <a:off x="502920" y="1115568"/>
            <a:ext cx="100584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2000" b="1" dirty="0">
                <a:solidFill>
                  <a:srgbClr val="B32638"/>
                </a:solidFill>
                <a:latin typeface="Lucida Sans" pitchFamily="34" charset="0"/>
                <a:ea typeface="Lucida Sans" pitchFamily="34" charset="-122"/>
                <a:cs typeface="Lucida Sans" pitchFamily="34" charset="-120"/>
              </a:rPr>
              <a:t>▸  </a:t>
            </a:r>
            <a:r>
              <a:rPr lang="en-US" sz="2000" b="1" dirty="0">
                <a:solidFill>
                  <a:srgbClr val="6B675D"/>
                </a:solidFill>
                <a:latin typeface="Lucida Sans" pitchFamily="34" charset="0"/>
                <a:ea typeface="Lucida Sans" pitchFamily="34" charset="-122"/>
                <a:cs typeface="Lucida Sans" pitchFamily="34" charset="-120"/>
              </a:rPr>
              <a:t>PORTIA erfordert eine rechtzeitige digitale Vorbereitung</a:t>
            </a:r>
            <a:endParaRPr lang="en-US" sz="2000" dirty="0"/>
          </a:p>
        </p:txBody>
      </p:sp>
      <p:sp>
        <p:nvSpPr>
          <p:cNvPr id="8" name="Text 5"/>
          <p:cNvSpPr/>
          <p:nvPr/>
        </p:nvSpPr>
        <p:spPr>
          <a:xfrm>
            <a:off x="685800" y="1874520"/>
            <a:ext cx="55778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750" b="1" dirty="0">
                <a:solidFill>
                  <a:srgbClr val="B32638"/>
                </a:solidFill>
                <a:latin typeface="Lucida Sans" pitchFamily="34" charset="0"/>
                <a:ea typeface="Lucida Sans" pitchFamily="34" charset="-122"/>
                <a:cs typeface="Lucida Sans" pitchFamily="34" charset="-120"/>
              </a:rPr>
              <a:t>▸  </a:t>
            </a:r>
            <a:r>
              <a:rPr lang="en-US" sz="1750" b="1" dirty="0">
                <a:solidFill>
                  <a:srgbClr val="6B675D"/>
                </a:solidFill>
                <a:latin typeface="Lucida Sans" pitchFamily="34" charset="0"/>
                <a:ea typeface="Lucida Sans" pitchFamily="34" charset="-122"/>
                <a:cs typeface="Lucida Sans" pitchFamily="34" charset="-120"/>
              </a:rPr>
              <a:t>Seit August 2025 erfolgt die Antragstellung grundsätzlich online.</a:t>
            </a:r>
            <a:endParaRPr lang="en-US" sz="1750" dirty="0"/>
          </a:p>
        </p:txBody>
      </p:sp>
      <p:sp>
        <p:nvSpPr>
          <p:cNvPr id="9" name="Text 6"/>
          <p:cNvSpPr/>
          <p:nvPr/>
        </p:nvSpPr>
        <p:spPr>
          <a:xfrm>
            <a:off x="822960" y="2606040"/>
            <a:ext cx="58521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480" dirty="0">
                <a:solidFill>
                  <a:srgbClr val="B32638"/>
                </a:solidFill>
                <a:latin typeface="Lucida Sans" pitchFamily="34" charset="0"/>
                <a:ea typeface="Lucida Sans" pitchFamily="34" charset="-122"/>
                <a:cs typeface="Lucida Sans" pitchFamily="34" charset="-120"/>
              </a:rPr>
              <a:t>•  </a:t>
            </a:r>
            <a:r>
              <a:rPr lang="en-US" sz="1480" dirty="0">
                <a:solidFill>
                  <a:srgbClr val="6B675D"/>
                </a:solidFill>
                <a:latin typeface="Lucida Sans" pitchFamily="34" charset="0"/>
                <a:ea typeface="Lucida Sans" pitchFamily="34" charset="-122"/>
                <a:cs typeface="Lucida Sans" pitchFamily="34" charset="-120"/>
              </a:rPr>
              <a:t>BundID Konto und persönliche Identifikation vorbereiten</a:t>
            </a:r>
            <a:endParaRPr lang="en-US" sz="1480" dirty="0"/>
          </a:p>
        </p:txBody>
      </p:sp>
      <p:sp>
        <p:nvSpPr>
          <p:cNvPr id="10" name="Text 7"/>
          <p:cNvSpPr/>
          <p:nvPr/>
        </p:nvSpPr>
        <p:spPr>
          <a:xfrm>
            <a:off x="822960" y="3118104"/>
            <a:ext cx="58521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480" dirty="0">
                <a:solidFill>
                  <a:srgbClr val="B32638"/>
                </a:solidFill>
                <a:latin typeface="Lucida Sans" pitchFamily="34" charset="0"/>
                <a:ea typeface="Lucida Sans" pitchFamily="34" charset="-122"/>
                <a:cs typeface="Lucida Sans" pitchFamily="34" charset="-120"/>
              </a:rPr>
              <a:t>•  </a:t>
            </a:r>
            <a:r>
              <a:rPr lang="en-US" sz="1480" dirty="0">
                <a:solidFill>
                  <a:srgbClr val="6B675D"/>
                </a:solidFill>
                <a:latin typeface="Lucida Sans" pitchFamily="34" charset="0"/>
                <a:ea typeface="Lucida Sans" pitchFamily="34" charset="-122"/>
                <a:cs typeface="Lucida Sans" pitchFamily="34" charset="-120"/>
              </a:rPr>
              <a:t>Personalausweis mit aktivierter Online Funktion bereithalten</a:t>
            </a:r>
            <a:endParaRPr lang="en-US" sz="1480" dirty="0"/>
          </a:p>
        </p:txBody>
      </p:sp>
      <p:sp>
        <p:nvSpPr>
          <p:cNvPr id="11" name="Text 8"/>
          <p:cNvSpPr/>
          <p:nvPr/>
        </p:nvSpPr>
        <p:spPr>
          <a:xfrm>
            <a:off x="822960" y="3630168"/>
            <a:ext cx="58521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480" dirty="0">
                <a:solidFill>
                  <a:srgbClr val="B32638"/>
                </a:solidFill>
                <a:latin typeface="Lucida Sans" pitchFamily="34" charset="0"/>
                <a:ea typeface="Lucida Sans" pitchFamily="34" charset="-122"/>
                <a:cs typeface="Lucida Sans" pitchFamily="34" charset="-120"/>
              </a:rPr>
              <a:t>•  </a:t>
            </a:r>
            <a:r>
              <a:rPr lang="en-US" sz="1480" dirty="0">
                <a:solidFill>
                  <a:srgbClr val="6B675D"/>
                </a:solidFill>
                <a:latin typeface="Lucida Sans" pitchFamily="34" charset="0"/>
                <a:ea typeface="Lucida Sans" pitchFamily="34" charset="-122"/>
                <a:cs typeface="Lucida Sans" pitchFamily="34" charset="-120"/>
              </a:rPr>
              <a:t>NFC fähiges Smartphone mit AusweisApp2 oder Kartenlesegerät nutzen</a:t>
            </a:r>
            <a:endParaRPr lang="en-US" sz="1480" dirty="0"/>
          </a:p>
        </p:txBody>
      </p:sp>
      <p:sp>
        <p:nvSpPr>
          <p:cNvPr id="12" name="Text 9"/>
          <p:cNvSpPr/>
          <p:nvPr/>
        </p:nvSpPr>
        <p:spPr>
          <a:xfrm>
            <a:off x="822960" y="4142232"/>
            <a:ext cx="58521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480" dirty="0">
                <a:solidFill>
                  <a:srgbClr val="B32638"/>
                </a:solidFill>
                <a:latin typeface="Lucida Sans" pitchFamily="34" charset="0"/>
                <a:ea typeface="Lucida Sans" pitchFamily="34" charset="-122"/>
                <a:cs typeface="Lucida Sans" pitchFamily="34" charset="-120"/>
              </a:rPr>
              <a:t>•  </a:t>
            </a:r>
            <a:r>
              <a:rPr lang="en-US" sz="1480" dirty="0">
                <a:solidFill>
                  <a:srgbClr val="6B675D"/>
                </a:solidFill>
                <a:latin typeface="Lucida Sans" pitchFamily="34" charset="0"/>
                <a:ea typeface="Lucida Sans" pitchFamily="34" charset="-122"/>
                <a:cs typeface="Lucida Sans" pitchFamily="34" charset="-120"/>
              </a:rPr>
              <a:t>Im PORTIA Portal anmelden und den Antrag vollständig übermitteln</a:t>
            </a:r>
            <a:endParaRPr lang="en-US" sz="1480" dirty="0"/>
          </a:p>
        </p:txBody>
      </p:sp>
      <p:sp>
        <p:nvSpPr>
          <p:cNvPr id="13" name="Text 10"/>
          <p:cNvSpPr/>
          <p:nvPr/>
        </p:nvSpPr>
        <p:spPr>
          <a:xfrm>
            <a:off x="7086600" y="1874520"/>
            <a:ext cx="34747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750" b="1" dirty="0">
                <a:solidFill>
                  <a:srgbClr val="B32638"/>
                </a:solidFill>
                <a:latin typeface="Lucida Sans" pitchFamily="34" charset="0"/>
                <a:ea typeface="Lucida Sans" pitchFamily="34" charset="-122"/>
                <a:cs typeface="Lucida Sans" pitchFamily="34" charset="-120"/>
              </a:rPr>
              <a:t>▸  </a:t>
            </a:r>
            <a:r>
              <a:rPr lang="en-US" sz="1750" b="1" dirty="0">
                <a:solidFill>
                  <a:srgbClr val="6B675D"/>
                </a:solidFill>
                <a:latin typeface="Lucida Sans" pitchFamily="34" charset="0"/>
                <a:ea typeface="Lucida Sans" pitchFamily="34" charset="-122"/>
                <a:cs typeface="Lucida Sans" pitchFamily="34" charset="-120"/>
              </a:rPr>
              <a:t>Unterstützung beim TLLLR</a:t>
            </a:r>
            <a:endParaRPr lang="en-US" sz="1750" dirty="0"/>
          </a:p>
        </p:txBody>
      </p:sp>
      <p:sp>
        <p:nvSpPr>
          <p:cNvPr id="14" name="Text 11"/>
          <p:cNvSpPr/>
          <p:nvPr/>
        </p:nvSpPr>
        <p:spPr>
          <a:xfrm>
            <a:off x="7406640" y="2606040"/>
            <a:ext cx="2743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450" b="1" dirty="0">
                <a:solidFill>
                  <a:srgbClr val="6B675D"/>
                </a:solidFill>
                <a:latin typeface="Lucida Sans" pitchFamily="34" charset="0"/>
                <a:ea typeface="Lucida Sans" pitchFamily="34" charset="-122"/>
                <a:cs typeface="Lucida Sans" pitchFamily="34" charset="-120"/>
              </a:rPr>
              <a:t>Fachliche Fragen</a:t>
            </a:r>
            <a:endParaRPr lang="en-US" sz="1450" dirty="0"/>
          </a:p>
        </p:txBody>
      </p:sp>
      <p:sp>
        <p:nvSpPr>
          <p:cNvPr id="15" name="Text 12"/>
          <p:cNvSpPr/>
          <p:nvPr/>
        </p:nvSpPr>
        <p:spPr>
          <a:xfrm>
            <a:off x="7406640" y="2944368"/>
            <a:ext cx="32918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300" dirty="0">
                <a:solidFill>
                  <a:srgbClr val="6B675D"/>
                </a:solidFill>
                <a:latin typeface="Lucida Sans" pitchFamily="34" charset="0"/>
                <a:ea typeface="Lucida Sans" pitchFamily="34" charset="-122"/>
                <a:cs typeface="Lucida Sans" pitchFamily="34" charset="-120"/>
              </a:rPr>
              <a:t>0361 574062 999</a:t>
            </a:r>
            <a:endParaRPr lang="en-US" sz="1300" dirty="0"/>
          </a:p>
          <a:p>
            <a:pPr marL="0" indent="0" algn="l">
              <a:buNone/>
            </a:pPr>
            <a:r>
              <a:rPr lang="en-US" sz="1300" dirty="0">
                <a:solidFill>
                  <a:srgbClr val="6B675D"/>
                </a:solidFill>
                <a:latin typeface="Lucida Sans" pitchFamily="34" charset="0"/>
                <a:ea typeface="Lucida Sans" pitchFamily="34" charset="-122"/>
                <a:cs typeface="Lucida Sans" pitchFamily="34" charset="-120"/>
              </a:rPr>
              <a:t>laendlicherraum@tlllr.thueringen.de</a:t>
            </a:r>
            <a:endParaRPr lang="en-US" sz="1300" dirty="0"/>
          </a:p>
        </p:txBody>
      </p:sp>
      <p:sp>
        <p:nvSpPr>
          <p:cNvPr id="16" name="Text 13"/>
          <p:cNvSpPr/>
          <p:nvPr/>
        </p:nvSpPr>
        <p:spPr>
          <a:xfrm>
            <a:off x="7406640" y="3794760"/>
            <a:ext cx="2743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450" b="1" dirty="0">
                <a:solidFill>
                  <a:srgbClr val="6B675D"/>
                </a:solidFill>
                <a:latin typeface="Lucida Sans" pitchFamily="34" charset="0"/>
                <a:ea typeface="Lucida Sans" pitchFamily="34" charset="-122"/>
                <a:cs typeface="Lucida Sans" pitchFamily="34" charset="-120"/>
              </a:rPr>
              <a:t>Technische Fragen</a:t>
            </a:r>
            <a:endParaRPr lang="en-US" sz="1450" dirty="0"/>
          </a:p>
        </p:txBody>
      </p:sp>
      <p:sp>
        <p:nvSpPr>
          <p:cNvPr id="17" name="Text 14"/>
          <p:cNvSpPr/>
          <p:nvPr/>
        </p:nvSpPr>
        <p:spPr>
          <a:xfrm>
            <a:off x="7406640" y="4133088"/>
            <a:ext cx="32918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300" dirty="0">
                <a:solidFill>
                  <a:srgbClr val="6B675D"/>
                </a:solidFill>
                <a:latin typeface="Lucida Sans" pitchFamily="34" charset="0"/>
                <a:ea typeface="Lucida Sans" pitchFamily="34" charset="-122"/>
                <a:cs typeface="Lucida Sans" pitchFamily="34" charset="-120"/>
              </a:rPr>
              <a:t>0361 574013 333</a:t>
            </a:r>
            <a:endParaRPr lang="en-US" sz="1300" dirty="0"/>
          </a:p>
          <a:p>
            <a:pPr marL="0" indent="0" algn="l">
              <a:buNone/>
            </a:pPr>
            <a:r>
              <a:rPr lang="en-US" sz="1300" dirty="0">
                <a:solidFill>
                  <a:srgbClr val="6B675D"/>
                </a:solidFill>
                <a:latin typeface="Lucida Sans" pitchFamily="34" charset="0"/>
                <a:ea typeface="Lucida Sans" pitchFamily="34" charset="-122"/>
                <a:cs typeface="Lucida Sans" pitchFamily="34" charset="-120"/>
              </a:rPr>
              <a:t>portia.post@tlllr.thueringen.de</a:t>
            </a:r>
            <a:endParaRPr lang="en-US" sz="1300" dirty="0"/>
          </a:p>
        </p:txBody>
      </p:sp>
      <p:sp>
        <p:nvSpPr>
          <p:cNvPr id="18" name="Text 15"/>
          <p:cNvSpPr/>
          <p:nvPr/>
        </p:nvSpPr>
        <p:spPr>
          <a:xfrm>
            <a:off x="502920" y="5559552"/>
            <a:ext cx="9601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600" b="1" dirty="0">
                <a:solidFill>
                  <a:srgbClr val="B32638"/>
                </a:solidFill>
                <a:latin typeface="Lucida Sans" pitchFamily="34" charset="0"/>
                <a:ea typeface="Lucida Sans" pitchFamily="34" charset="-122"/>
                <a:cs typeface="Lucida Sans" pitchFamily="34" charset="-120"/>
              </a:rPr>
              <a:t>▸  </a:t>
            </a:r>
            <a:r>
              <a:rPr lang="en-US" sz="1600" b="1" dirty="0">
                <a:solidFill>
                  <a:srgbClr val="6B675D"/>
                </a:solidFill>
                <a:latin typeface="Lucida Sans" pitchFamily="34" charset="0"/>
                <a:ea typeface="Lucida Sans" pitchFamily="34" charset="-122"/>
                <a:cs typeface="Lucida Sans" pitchFamily="34" charset="-120"/>
              </a:rPr>
              <a:t>Ausnahmen von der digitalen Antragstellung können bei wirtschaftlicher oder persönlicher Unzumutbarkeit möglich sein.</a:t>
            </a:r>
            <a:endParaRPr lang="en-US" sz="1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20040" y="484632"/>
            <a:ext cx="89611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600" b="1" dirty="0">
                <a:solidFill>
                  <a:srgbClr val="6B675D"/>
                </a:solidFill>
                <a:latin typeface="Lucida Sans" pitchFamily="34" charset="0"/>
                <a:ea typeface="Lucida Sans" pitchFamily="34" charset="-122"/>
                <a:cs typeface="Lucida Sans" pitchFamily="34" charset="-120"/>
              </a:rPr>
              <a:t>Wichtig vor der Umsetzung</a:t>
            </a:r>
            <a:endParaRPr lang="en-US" sz="2600" dirty="0"/>
          </a:p>
        </p:txBody>
      </p:sp>
      <p:pic>
        <p:nvPicPr>
          <p:cNvPr id="3" name="Image 0" descr="/mnt/data/forstberg_images/s01_sh02_7c7cb735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64040" y="347472"/>
            <a:ext cx="1078992" cy="521208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600200" y="6400800"/>
            <a:ext cx="19202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00" dirty="0">
                <a:solidFill>
                  <a:srgbClr val="6B675D"/>
                </a:solidFill>
                <a:latin typeface="Lucida Sans" pitchFamily="34" charset="0"/>
                <a:ea typeface="Lucida Sans" pitchFamily="34" charset="-122"/>
                <a:cs typeface="Lucida Sans" pitchFamily="34" charset="-120"/>
              </a:rPr>
              <a:t>Stand September 2026</a:t>
            </a:r>
            <a:endParaRPr lang="en-US" sz="800" dirty="0"/>
          </a:p>
        </p:txBody>
      </p:sp>
      <p:sp>
        <p:nvSpPr>
          <p:cNvPr id="5" name="Text 2"/>
          <p:cNvSpPr/>
          <p:nvPr/>
        </p:nvSpPr>
        <p:spPr>
          <a:xfrm>
            <a:off x="4069080" y="6400800"/>
            <a:ext cx="34747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dirty="0">
                <a:solidFill>
                  <a:srgbClr val="6B675D"/>
                </a:solidFill>
                <a:latin typeface="Lucida Sans" pitchFamily="34" charset="0"/>
                <a:ea typeface="Lucida Sans" pitchFamily="34" charset="-122"/>
                <a:cs typeface="Lucida Sans" pitchFamily="34" charset="-120"/>
              </a:rPr>
              <a:t>Dorfregion Forstberg</a:t>
            </a:r>
            <a:endParaRPr lang="en-US" sz="800" dirty="0"/>
          </a:p>
        </p:txBody>
      </p:sp>
      <p:sp>
        <p:nvSpPr>
          <p:cNvPr id="6" name="Text 3"/>
          <p:cNvSpPr/>
          <p:nvPr/>
        </p:nvSpPr>
        <p:spPr>
          <a:xfrm>
            <a:off x="9509760" y="6400800"/>
            <a:ext cx="16916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6B675D"/>
                </a:solidFill>
                <a:latin typeface="Lucida Sans" pitchFamily="34" charset="0"/>
                <a:ea typeface="Lucida Sans" pitchFamily="34" charset="-122"/>
                <a:cs typeface="Lucida Sans" pitchFamily="34" charset="-120"/>
              </a:rPr>
              <a:t>10</a:t>
            </a:r>
            <a:endParaRPr lang="en-US" sz="800" dirty="0"/>
          </a:p>
        </p:txBody>
      </p:sp>
      <p:sp>
        <p:nvSpPr>
          <p:cNvPr id="7" name="Text 4"/>
          <p:cNvSpPr/>
          <p:nvPr/>
        </p:nvSpPr>
        <p:spPr>
          <a:xfrm>
            <a:off x="502920" y="1170432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2000" b="1" dirty="0">
                <a:solidFill>
                  <a:srgbClr val="B32638"/>
                </a:solidFill>
                <a:latin typeface="Lucida Sans" pitchFamily="34" charset="0"/>
                <a:ea typeface="Lucida Sans" pitchFamily="34" charset="-122"/>
                <a:cs typeface="Lucida Sans" pitchFamily="34" charset="-120"/>
              </a:rPr>
              <a:t>▸  </a:t>
            </a:r>
            <a:r>
              <a:rPr lang="en-US" sz="2000" b="1" dirty="0">
                <a:solidFill>
                  <a:srgbClr val="6B675D"/>
                </a:solidFill>
                <a:latin typeface="Lucida Sans" pitchFamily="34" charset="0"/>
                <a:ea typeface="Lucida Sans" pitchFamily="34" charset="-122"/>
                <a:cs typeface="Lucida Sans" pitchFamily="34" charset="-120"/>
              </a:rPr>
              <a:t>Vor dem Zuwendungsbescheid darf nichts beauftragt oder gekauft werden</a:t>
            </a:r>
            <a:endParaRPr lang="en-US" sz="2000" dirty="0"/>
          </a:p>
        </p:txBody>
      </p:sp>
      <p:sp>
        <p:nvSpPr>
          <p:cNvPr id="8" name="Text 5"/>
          <p:cNvSpPr/>
          <p:nvPr/>
        </p:nvSpPr>
        <p:spPr>
          <a:xfrm>
            <a:off x="804672" y="2194560"/>
            <a:ext cx="98755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600" dirty="0">
                <a:solidFill>
                  <a:srgbClr val="B32638"/>
                </a:solidFill>
                <a:latin typeface="Lucida Sans" pitchFamily="34" charset="0"/>
                <a:ea typeface="Lucida Sans" pitchFamily="34" charset="-122"/>
                <a:cs typeface="Lucida Sans" pitchFamily="34" charset="-120"/>
              </a:rPr>
              <a:t>•  </a:t>
            </a:r>
            <a:r>
              <a:rPr lang="en-US" sz="1600" dirty="0">
                <a:solidFill>
                  <a:srgbClr val="6B675D"/>
                </a:solidFill>
                <a:latin typeface="Lucida Sans" pitchFamily="34" charset="0"/>
                <a:ea typeface="Lucida Sans" pitchFamily="34" charset="-122"/>
                <a:cs typeface="Lucida Sans" pitchFamily="34" charset="-120"/>
              </a:rPr>
              <a:t>Handwerkerverträge und Materialkäufe gelten bereits als Maßnahmenbeginn</a:t>
            </a:r>
            <a:endParaRPr lang="en-US" sz="1600" dirty="0"/>
          </a:p>
        </p:txBody>
      </p:sp>
      <p:sp>
        <p:nvSpPr>
          <p:cNvPr id="9" name="Text 6"/>
          <p:cNvSpPr/>
          <p:nvPr/>
        </p:nvSpPr>
        <p:spPr>
          <a:xfrm>
            <a:off x="804672" y="2816352"/>
            <a:ext cx="98755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600" dirty="0">
                <a:solidFill>
                  <a:srgbClr val="B32638"/>
                </a:solidFill>
                <a:latin typeface="Lucida Sans" pitchFamily="34" charset="0"/>
                <a:ea typeface="Lucida Sans" pitchFamily="34" charset="-122"/>
                <a:cs typeface="Lucida Sans" pitchFamily="34" charset="-120"/>
              </a:rPr>
              <a:t>•  </a:t>
            </a:r>
            <a:r>
              <a:rPr lang="en-US" sz="1600" dirty="0">
                <a:solidFill>
                  <a:srgbClr val="6B675D"/>
                </a:solidFill>
                <a:latin typeface="Lucida Sans" pitchFamily="34" charset="0"/>
                <a:ea typeface="Lucida Sans" pitchFamily="34" charset="-122"/>
                <a:cs typeface="Lucida Sans" pitchFamily="34" charset="-120"/>
              </a:rPr>
              <a:t>Private Eigenleistungen und reiner Materialerwerb werden nicht gefördert</a:t>
            </a:r>
            <a:endParaRPr lang="en-US" sz="1600" dirty="0"/>
          </a:p>
        </p:txBody>
      </p:sp>
      <p:sp>
        <p:nvSpPr>
          <p:cNvPr id="10" name="Text 7"/>
          <p:cNvSpPr/>
          <p:nvPr/>
        </p:nvSpPr>
        <p:spPr>
          <a:xfrm>
            <a:off x="804672" y="3438144"/>
            <a:ext cx="98755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600" dirty="0">
                <a:solidFill>
                  <a:srgbClr val="B32638"/>
                </a:solidFill>
                <a:latin typeface="Lucida Sans" pitchFamily="34" charset="0"/>
                <a:ea typeface="Lucida Sans" pitchFamily="34" charset="-122"/>
                <a:cs typeface="Lucida Sans" pitchFamily="34" charset="-120"/>
              </a:rPr>
              <a:t>•  </a:t>
            </a:r>
            <a:r>
              <a:rPr lang="en-US" sz="1600" dirty="0">
                <a:solidFill>
                  <a:srgbClr val="6B675D"/>
                </a:solidFill>
                <a:latin typeface="Lucida Sans" pitchFamily="34" charset="0"/>
                <a:ea typeface="Lucida Sans" pitchFamily="34" charset="-122"/>
                <a:cs typeface="Lucida Sans" pitchFamily="34" charset="-120"/>
              </a:rPr>
              <a:t>Auflagen und Bedingungen des Zuwendungsbescheides sind einzuhalten</a:t>
            </a:r>
            <a:endParaRPr lang="en-US" sz="1600" dirty="0"/>
          </a:p>
        </p:txBody>
      </p:sp>
      <p:sp>
        <p:nvSpPr>
          <p:cNvPr id="11" name="Text 8"/>
          <p:cNvSpPr/>
          <p:nvPr/>
        </p:nvSpPr>
        <p:spPr>
          <a:xfrm>
            <a:off x="804672" y="4059936"/>
            <a:ext cx="98755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600" dirty="0">
                <a:solidFill>
                  <a:srgbClr val="B32638"/>
                </a:solidFill>
                <a:latin typeface="Lucida Sans" pitchFamily="34" charset="0"/>
                <a:ea typeface="Lucida Sans" pitchFamily="34" charset="-122"/>
                <a:cs typeface="Lucida Sans" pitchFamily="34" charset="-120"/>
              </a:rPr>
              <a:t>•  </a:t>
            </a:r>
            <a:r>
              <a:rPr lang="en-US" sz="1600" dirty="0">
                <a:solidFill>
                  <a:srgbClr val="6B675D"/>
                </a:solidFill>
                <a:latin typeface="Lucida Sans" pitchFamily="34" charset="0"/>
                <a:ea typeface="Lucida Sans" pitchFamily="34" charset="-122"/>
                <a:cs typeface="Lucida Sans" pitchFamily="34" charset="-120"/>
              </a:rPr>
              <a:t>Auszahlung erfolgt nach Fertigstellung und prüfbarer Abrechnung</a:t>
            </a:r>
            <a:endParaRPr lang="en-US" sz="1600" dirty="0"/>
          </a:p>
        </p:txBody>
      </p:sp>
      <p:sp>
        <p:nvSpPr>
          <p:cNvPr id="12" name="Text 9"/>
          <p:cNvSpPr/>
          <p:nvPr/>
        </p:nvSpPr>
        <p:spPr>
          <a:xfrm>
            <a:off x="502920" y="5138928"/>
            <a:ext cx="99669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700" b="1" dirty="0">
                <a:solidFill>
                  <a:srgbClr val="B32638"/>
                </a:solidFill>
                <a:latin typeface="Lucida Sans" pitchFamily="34" charset="0"/>
                <a:ea typeface="Lucida Sans" pitchFamily="34" charset="-122"/>
                <a:cs typeface="Lucida Sans" pitchFamily="34" charset="-120"/>
              </a:rPr>
              <a:t>▸  </a:t>
            </a:r>
            <a:r>
              <a:rPr lang="en-US" sz="1700" b="1" dirty="0">
                <a:solidFill>
                  <a:srgbClr val="6B675D"/>
                </a:solidFill>
                <a:latin typeface="Lucida Sans" pitchFamily="34" charset="0"/>
                <a:ea typeface="Lucida Sans" pitchFamily="34" charset="-122"/>
                <a:cs typeface="Lucida Sans" pitchFamily="34" charset="-120"/>
              </a:rPr>
              <a:t>Stadt und Planungsbüro geben keine Förderzusage. Die verbindliche Entscheidung trifft das TLLLR.</a:t>
            </a:r>
            <a:endParaRPr lang="en-US" sz="1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20040" y="484632"/>
            <a:ext cx="89611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600" b="1" dirty="0">
                <a:solidFill>
                  <a:srgbClr val="6B675D"/>
                </a:solidFill>
                <a:latin typeface="Lucida Sans" pitchFamily="34" charset="0"/>
                <a:ea typeface="Lucida Sans" pitchFamily="34" charset="-122"/>
                <a:cs typeface="Lucida Sans" pitchFamily="34" charset="-120"/>
              </a:rPr>
              <a:t>Kostenfreie Beratung</a:t>
            </a:r>
            <a:endParaRPr lang="en-US" sz="2600" dirty="0"/>
          </a:p>
        </p:txBody>
      </p:sp>
      <p:pic>
        <p:nvPicPr>
          <p:cNvPr id="3" name="Image 0" descr="/mnt/data/forstberg_images/s01_sh02_7c7cb735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64040" y="347472"/>
            <a:ext cx="1078992" cy="521208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600200" y="6400800"/>
            <a:ext cx="19202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00" dirty="0">
                <a:solidFill>
                  <a:srgbClr val="6B675D"/>
                </a:solidFill>
                <a:latin typeface="Lucida Sans" pitchFamily="34" charset="0"/>
                <a:ea typeface="Lucida Sans" pitchFamily="34" charset="-122"/>
                <a:cs typeface="Lucida Sans" pitchFamily="34" charset="-120"/>
              </a:rPr>
              <a:t>Stand September 2026</a:t>
            </a:r>
            <a:endParaRPr lang="en-US" sz="800" dirty="0"/>
          </a:p>
        </p:txBody>
      </p:sp>
      <p:sp>
        <p:nvSpPr>
          <p:cNvPr id="5" name="Text 2"/>
          <p:cNvSpPr/>
          <p:nvPr/>
        </p:nvSpPr>
        <p:spPr>
          <a:xfrm>
            <a:off x="4069080" y="6400800"/>
            <a:ext cx="34747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dirty="0">
                <a:solidFill>
                  <a:srgbClr val="6B675D"/>
                </a:solidFill>
                <a:latin typeface="Lucida Sans" pitchFamily="34" charset="0"/>
                <a:ea typeface="Lucida Sans" pitchFamily="34" charset="-122"/>
                <a:cs typeface="Lucida Sans" pitchFamily="34" charset="-120"/>
              </a:rPr>
              <a:t>Dorfregion Forstberg</a:t>
            </a:r>
            <a:endParaRPr lang="en-US" sz="800" dirty="0"/>
          </a:p>
        </p:txBody>
      </p:sp>
      <p:sp>
        <p:nvSpPr>
          <p:cNvPr id="6" name="Text 3"/>
          <p:cNvSpPr/>
          <p:nvPr/>
        </p:nvSpPr>
        <p:spPr>
          <a:xfrm>
            <a:off x="9509760" y="6400800"/>
            <a:ext cx="16916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6B675D"/>
                </a:solidFill>
                <a:latin typeface="Lucida Sans" pitchFamily="34" charset="0"/>
                <a:ea typeface="Lucida Sans" pitchFamily="34" charset="-122"/>
                <a:cs typeface="Lucida Sans" pitchFamily="34" charset="-120"/>
              </a:rPr>
              <a:t>11</a:t>
            </a:r>
            <a:endParaRPr lang="en-US" sz="800" dirty="0"/>
          </a:p>
        </p:txBody>
      </p:sp>
      <p:sp>
        <p:nvSpPr>
          <p:cNvPr id="7" name="Text 4"/>
          <p:cNvSpPr/>
          <p:nvPr/>
        </p:nvSpPr>
        <p:spPr>
          <a:xfrm>
            <a:off x="502920" y="1115568"/>
            <a:ext cx="100584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2000" b="1" dirty="0">
                <a:solidFill>
                  <a:srgbClr val="B32638"/>
                </a:solidFill>
                <a:latin typeface="Lucida Sans" pitchFamily="34" charset="0"/>
                <a:ea typeface="Lucida Sans" pitchFamily="34" charset="-122"/>
                <a:cs typeface="Lucida Sans" pitchFamily="34" charset="-120"/>
              </a:rPr>
              <a:t>▸  </a:t>
            </a:r>
            <a:r>
              <a:rPr lang="en-US" sz="2000" b="1" dirty="0">
                <a:solidFill>
                  <a:srgbClr val="6B675D"/>
                </a:solidFill>
                <a:latin typeface="Lucida Sans" pitchFamily="34" charset="0"/>
                <a:ea typeface="Lucida Sans" pitchFamily="34" charset="-122"/>
                <a:cs typeface="Lucida Sans" pitchFamily="34" charset="-120"/>
              </a:rPr>
              <a:t>Anne Malecki ist Ihre Ansprechpartnerin</a:t>
            </a:r>
            <a:endParaRPr lang="en-US" sz="2000" dirty="0"/>
          </a:p>
        </p:txBody>
      </p:sp>
      <p:pic>
        <p:nvPicPr>
          <p:cNvPr id="8" name="Image 1" descr="/mnt/data/forstberg_images/s11_sh08_209d25f1.jpg"/>
          <p:cNvPicPr>
            <a:picLocks noChangeAspect="1"/>
          </p:cNvPicPr>
          <p:nvPr/>
        </p:nvPicPr>
        <p:blipFill>
          <a:blip r:embed="rId4"/>
          <a:srcRect l="3052" r="3052"/>
          <a:stretch/>
        </p:blipFill>
        <p:spPr>
          <a:xfrm>
            <a:off x="594360" y="1691640"/>
            <a:ext cx="2286000" cy="3246120"/>
          </a:xfrm>
          <a:prstGeom prst="rect">
            <a:avLst/>
          </a:prstGeom>
        </p:spPr>
      </p:pic>
      <p:pic>
        <p:nvPicPr>
          <p:cNvPr id="9" name="Image 2" descr="/mnt/data/forstberg_images/s11_sh09_b347a9a3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4672" y="5120640"/>
            <a:ext cx="1463040" cy="557784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3246120" y="1755648"/>
            <a:ext cx="36576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2200" b="1" dirty="0">
                <a:solidFill>
                  <a:srgbClr val="6B675D"/>
                </a:solidFill>
                <a:latin typeface="Lucida Sans" pitchFamily="34" charset="0"/>
                <a:ea typeface="Lucida Sans" pitchFamily="34" charset="-122"/>
                <a:cs typeface="Lucida Sans" pitchFamily="34" charset="-120"/>
              </a:rPr>
              <a:t>Anne Malecki</a:t>
            </a:r>
            <a:endParaRPr lang="en-US" sz="2200" dirty="0"/>
          </a:p>
        </p:txBody>
      </p:sp>
      <p:sp>
        <p:nvSpPr>
          <p:cNvPr id="11" name="Text 6"/>
          <p:cNvSpPr/>
          <p:nvPr/>
        </p:nvSpPr>
        <p:spPr>
          <a:xfrm>
            <a:off x="3246120" y="2212848"/>
            <a:ext cx="3657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450" dirty="0">
                <a:solidFill>
                  <a:srgbClr val="6B675D"/>
                </a:solidFill>
                <a:latin typeface="Lucida Sans" pitchFamily="34" charset="0"/>
                <a:ea typeface="Lucida Sans" pitchFamily="34" charset="-122"/>
                <a:cs typeface="Lucida Sans" pitchFamily="34" charset="-120"/>
              </a:rPr>
              <a:t>M.Sc. Landschaftsplanerin</a:t>
            </a:r>
            <a:endParaRPr lang="en-US" sz="1450" dirty="0"/>
          </a:p>
        </p:txBody>
      </p:sp>
      <p:sp>
        <p:nvSpPr>
          <p:cNvPr id="12" name="Text 7"/>
          <p:cNvSpPr/>
          <p:nvPr/>
        </p:nvSpPr>
        <p:spPr>
          <a:xfrm>
            <a:off x="3246120" y="2761488"/>
            <a:ext cx="3840480" cy="117043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450" dirty="0">
                <a:solidFill>
                  <a:srgbClr val="6B675D"/>
                </a:solidFill>
                <a:latin typeface="Lucida Sans" pitchFamily="34" charset="0"/>
                <a:ea typeface="Lucida Sans" pitchFamily="34" charset="-122"/>
                <a:cs typeface="Lucida Sans" pitchFamily="34" charset="-120"/>
              </a:rPr>
              <a:t>Rother &amp; Partner Ingenieurgesellschaft mbH</a:t>
            </a:r>
            <a:endParaRPr lang="en-US" sz="1450" dirty="0"/>
          </a:p>
          <a:p>
            <a:pPr marL="0" indent="0">
              <a:buNone/>
            </a:pPr>
            <a:r>
              <a:rPr lang="en-US" sz="1450" dirty="0">
                <a:solidFill>
                  <a:srgbClr val="6B675D"/>
                </a:solidFill>
                <a:latin typeface="Lucida Sans" pitchFamily="34" charset="0"/>
                <a:ea typeface="Lucida Sans" pitchFamily="34" charset="-122"/>
                <a:cs typeface="Lucida Sans" pitchFamily="34" charset="-120"/>
              </a:rPr>
              <a:t>Papiermühlenweg 8</a:t>
            </a:r>
            <a:endParaRPr lang="en-US" sz="1450" dirty="0"/>
          </a:p>
          <a:p>
            <a:pPr marL="0" indent="0">
              <a:buNone/>
            </a:pPr>
            <a:r>
              <a:rPr lang="en-US" sz="1450" dirty="0">
                <a:solidFill>
                  <a:srgbClr val="6B675D"/>
                </a:solidFill>
                <a:latin typeface="Lucida Sans" pitchFamily="34" charset="0"/>
                <a:ea typeface="Lucida Sans" pitchFamily="34" charset="-122"/>
                <a:cs typeface="Lucida Sans" pitchFamily="34" charset="-120"/>
              </a:rPr>
              <a:t>99974 Mühlhausen</a:t>
            </a:r>
            <a:endParaRPr lang="en-US" sz="1450" dirty="0"/>
          </a:p>
          <a:p>
            <a:pPr marL="0" indent="0">
              <a:buNone/>
            </a:pPr>
            <a:r>
              <a:rPr lang="en-US" sz="1450" dirty="0">
                <a:solidFill>
                  <a:srgbClr val="6B675D"/>
                </a:solidFill>
                <a:latin typeface="Lucida Sans" pitchFamily="34" charset="0"/>
                <a:ea typeface="Lucida Sans" pitchFamily="34" charset="-122"/>
                <a:cs typeface="Lucida Sans" pitchFamily="34" charset="-120"/>
              </a:rPr>
              <a:t>03601 48210</a:t>
            </a:r>
            <a:endParaRPr lang="en-US" sz="1450" dirty="0"/>
          </a:p>
          <a:p>
            <a:pPr marL="0" indent="0">
              <a:buNone/>
            </a:pPr>
            <a:r>
              <a:rPr lang="en-US" sz="1450" dirty="0">
                <a:solidFill>
                  <a:srgbClr val="6B675D"/>
                </a:solidFill>
                <a:latin typeface="Lucida Sans" pitchFamily="34" charset="0"/>
                <a:ea typeface="Lucida Sans" pitchFamily="34" charset="-122"/>
                <a:cs typeface="Lucida Sans" pitchFamily="34" charset="-120"/>
              </a:rPr>
              <a:t>anne.malecki@ing-rother-partner.de</a:t>
            </a:r>
            <a:endParaRPr lang="en-US" sz="1450" dirty="0"/>
          </a:p>
        </p:txBody>
      </p:sp>
      <p:sp>
        <p:nvSpPr>
          <p:cNvPr id="13" name="Text 8"/>
          <p:cNvSpPr/>
          <p:nvPr/>
        </p:nvSpPr>
        <p:spPr>
          <a:xfrm>
            <a:off x="3246120" y="4434840"/>
            <a:ext cx="38404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600" b="1" dirty="0">
                <a:solidFill>
                  <a:srgbClr val="B32638"/>
                </a:solidFill>
                <a:latin typeface="Lucida Sans" pitchFamily="34" charset="0"/>
                <a:ea typeface="Lucida Sans" pitchFamily="34" charset="-122"/>
                <a:cs typeface="Lucida Sans" pitchFamily="34" charset="-120"/>
              </a:rPr>
              <a:t>▸  </a:t>
            </a:r>
            <a:r>
              <a:rPr lang="en-US" sz="1600" b="1" dirty="0">
                <a:solidFill>
                  <a:srgbClr val="6B675D"/>
                </a:solidFill>
                <a:latin typeface="Lucida Sans" pitchFamily="34" charset="0"/>
                <a:ea typeface="Lucida Sans" pitchFamily="34" charset="-122"/>
                <a:cs typeface="Lucida Sans" pitchFamily="34" charset="-120"/>
              </a:rPr>
              <a:t>Unterstützung bei Gestaltung, Unterlagen, Angeboten, Antragstellung und Abrechnung.</a:t>
            </a:r>
            <a:endParaRPr lang="en-US" sz="1600" dirty="0"/>
          </a:p>
        </p:txBody>
      </p:sp>
      <p:pic>
        <p:nvPicPr>
          <p:cNvPr id="14" name="Image 3" descr="/mnt/data/forstberg_images/s01_sh02_7c7cb735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36992" y="1828800"/>
            <a:ext cx="2103120" cy="1024128"/>
          </a:xfrm>
          <a:prstGeom prst="rect">
            <a:avLst/>
          </a:prstGeom>
        </p:spPr>
      </p:pic>
      <p:sp>
        <p:nvSpPr>
          <p:cNvPr id="15" name="Text 9"/>
          <p:cNvSpPr/>
          <p:nvPr/>
        </p:nvSpPr>
        <p:spPr>
          <a:xfrm>
            <a:off x="7653528" y="3154680"/>
            <a:ext cx="30175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6B675D"/>
                </a:solidFill>
                <a:latin typeface="Lucida Sans" pitchFamily="34" charset="0"/>
                <a:ea typeface="Lucida Sans" pitchFamily="34" charset="-122"/>
                <a:cs typeface="Lucida Sans" pitchFamily="34" charset="-120"/>
              </a:rPr>
              <a:t>Stadtverwaltung Mühlhausen</a:t>
            </a:r>
            <a:endParaRPr lang="en-US" sz="1500" dirty="0"/>
          </a:p>
        </p:txBody>
      </p:sp>
      <p:sp>
        <p:nvSpPr>
          <p:cNvPr id="16" name="Text 10"/>
          <p:cNvSpPr/>
          <p:nvPr/>
        </p:nvSpPr>
        <p:spPr>
          <a:xfrm>
            <a:off x="7653528" y="3566160"/>
            <a:ext cx="301752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350" dirty="0">
                <a:solidFill>
                  <a:srgbClr val="6B675D"/>
                </a:solidFill>
                <a:latin typeface="Lucida Sans" pitchFamily="34" charset="0"/>
                <a:ea typeface="Lucida Sans" pitchFamily="34" charset="-122"/>
                <a:cs typeface="Lucida Sans" pitchFamily="34" charset="-120"/>
              </a:rPr>
              <a:t>Fachbereich 7</a:t>
            </a:r>
            <a:endParaRPr lang="en-US" sz="1350" dirty="0"/>
          </a:p>
          <a:p>
            <a:pPr marL="0" indent="0">
              <a:buNone/>
            </a:pPr>
            <a:r>
              <a:rPr lang="en-US" sz="1350" dirty="0">
                <a:solidFill>
                  <a:srgbClr val="6B675D"/>
                </a:solidFill>
                <a:latin typeface="Lucida Sans" pitchFamily="34" charset="0"/>
                <a:ea typeface="Lucida Sans" pitchFamily="34" charset="-122"/>
                <a:cs typeface="Lucida Sans" pitchFamily="34" charset="-120"/>
              </a:rPr>
              <a:t>Ratsstraße 25</a:t>
            </a:r>
            <a:endParaRPr lang="en-US" sz="1350" dirty="0"/>
          </a:p>
          <a:p>
            <a:pPr marL="0" indent="0">
              <a:buNone/>
            </a:pPr>
            <a:r>
              <a:rPr lang="en-US" sz="1350" dirty="0">
                <a:solidFill>
                  <a:srgbClr val="6B675D"/>
                </a:solidFill>
                <a:latin typeface="Lucida Sans" pitchFamily="34" charset="0"/>
                <a:ea typeface="Lucida Sans" pitchFamily="34" charset="-122"/>
                <a:cs typeface="Lucida Sans" pitchFamily="34" charset="-120"/>
              </a:rPr>
              <a:t>99974 Mühlhausen</a:t>
            </a:r>
            <a:endParaRPr lang="en-US" sz="1350" dirty="0"/>
          </a:p>
          <a:p>
            <a:pPr marL="0" indent="0">
              <a:buNone/>
            </a:pPr>
            <a:r>
              <a:rPr lang="en-US" sz="1350" dirty="0">
                <a:solidFill>
                  <a:srgbClr val="6B675D"/>
                </a:solidFill>
                <a:latin typeface="Lucida Sans" pitchFamily="34" charset="0"/>
                <a:ea typeface="Lucida Sans" pitchFamily="34" charset="-122"/>
                <a:cs typeface="Lucida Sans" pitchFamily="34" charset="-120"/>
              </a:rPr>
              <a:t>03601 452329</a:t>
            </a:r>
            <a:endParaRPr lang="en-US" sz="1350" dirty="0"/>
          </a:p>
          <a:p>
            <a:pPr marL="0" indent="0">
              <a:buNone/>
            </a:pPr>
            <a:r>
              <a:rPr lang="en-US" sz="1350" dirty="0">
                <a:solidFill>
                  <a:srgbClr val="6B675D"/>
                </a:solidFill>
                <a:latin typeface="Lucida Sans" pitchFamily="34" charset="0"/>
                <a:ea typeface="Lucida Sans" pitchFamily="34" charset="-122"/>
                <a:cs typeface="Lucida Sans" pitchFamily="34" charset="-120"/>
              </a:rPr>
              <a:t>Stadtentwicklung-Bauordnung@muehlhausen.de</a:t>
            </a:r>
            <a:endParaRPr lang="en-US" sz="13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forstberg_images/s01_sh02_7c7cb735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2920" y="502920"/>
            <a:ext cx="1691640" cy="82296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02920" y="2011680"/>
            <a:ext cx="621792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3100" b="1" dirty="0">
                <a:solidFill>
                  <a:srgbClr val="6B675D"/>
                </a:solidFill>
                <a:latin typeface="Lucida Sans" pitchFamily="34" charset="0"/>
                <a:ea typeface="Lucida Sans" pitchFamily="34" charset="-122"/>
                <a:cs typeface="Lucida Sans" pitchFamily="34" charset="-120"/>
              </a:rPr>
              <a:t>Ihr nächster Schritt beginnt mit einem Gespräch</a:t>
            </a:r>
            <a:endParaRPr lang="en-US" sz="3100" dirty="0"/>
          </a:p>
        </p:txBody>
      </p:sp>
      <p:sp>
        <p:nvSpPr>
          <p:cNvPr id="4" name="Text 1"/>
          <p:cNvSpPr/>
          <p:nvPr/>
        </p:nvSpPr>
        <p:spPr>
          <a:xfrm>
            <a:off x="502920" y="3429000"/>
            <a:ext cx="612648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750" dirty="0">
                <a:solidFill>
                  <a:srgbClr val="6B675D"/>
                </a:solidFill>
                <a:latin typeface="Lucida Sans" pitchFamily="34" charset="0"/>
                <a:ea typeface="Lucida Sans" pitchFamily="34" charset="-122"/>
                <a:cs typeface="Lucida Sans" pitchFamily="34" charset="-120"/>
              </a:rPr>
              <a:t>Planen Sie ein Vorhaben in Grabe, Saalfeld oder Windeberg, sprechen Sie Frau Malecki bitte frühzeitig an.</a:t>
            </a:r>
            <a:endParaRPr lang="en-US" sz="1750" dirty="0"/>
          </a:p>
        </p:txBody>
      </p:sp>
      <p:sp>
        <p:nvSpPr>
          <p:cNvPr id="5" name="Text 2"/>
          <p:cNvSpPr/>
          <p:nvPr/>
        </p:nvSpPr>
        <p:spPr>
          <a:xfrm>
            <a:off x="502920" y="4572000"/>
            <a:ext cx="612648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750" dirty="0">
                <a:solidFill>
                  <a:srgbClr val="6B675D"/>
                </a:solidFill>
                <a:latin typeface="Lucida Sans" pitchFamily="34" charset="0"/>
                <a:ea typeface="Lucida Sans" pitchFamily="34" charset="-122"/>
                <a:cs typeface="Lucida Sans" pitchFamily="34" charset="-120"/>
              </a:rPr>
              <a:t>Beratung ist kostenfrei. Eine Förderung wird erst nach Prüfung und Entscheidung durch das TLLLR verbindlich.</a:t>
            </a:r>
            <a:endParaRPr lang="en-US" sz="1750" dirty="0"/>
          </a:p>
        </p:txBody>
      </p:sp>
      <p:pic>
        <p:nvPicPr>
          <p:cNvPr id="6" name="Image 1" descr="/mnt/data/forstberg_images/s12_sh07_437dc6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80960" y="1143000"/>
            <a:ext cx="2148840" cy="2148840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7315200" y="3794760"/>
            <a:ext cx="2834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750" b="1" dirty="0">
                <a:solidFill>
                  <a:srgbClr val="6B675D"/>
                </a:solidFill>
                <a:latin typeface="Lucida Sans" pitchFamily="34" charset="0"/>
                <a:ea typeface="Lucida Sans" pitchFamily="34" charset="-122"/>
                <a:cs typeface="Lucida Sans" pitchFamily="34" charset="-120"/>
              </a:rPr>
              <a:t>Mehr Informationen</a:t>
            </a:r>
            <a:endParaRPr lang="en-US" sz="1750" dirty="0"/>
          </a:p>
        </p:txBody>
      </p:sp>
      <p:sp>
        <p:nvSpPr>
          <p:cNvPr id="8" name="Text 4"/>
          <p:cNvSpPr/>
          <p:nvPr/>
        </p:nvSpPr>
        <p:spPr>
          <a:xfrm>
            <a:off x="7059168" y="4251960"/>
            <a:ext cx="338328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450" dirty="0">
                <a:solidFill>
                  <a:srgbClr val="2F7D72"/>
                </a:solidFill>
                <a:latin typeface="Lucida Sans" pitchFamily="34" charset="0"/>
                <a:ea typeface="Lucida Sans" pitchFamily="34" charset="-122"/>
                <a:cs typeface="Lucida Sans" pitchFamily="34" charset="-120"/>
              </a:rPr>
              <a:t>muehlhausen.de</a:t>
            </a:r>
            <a:endParaRPr lang="en-US" sz="1450" dirty="0"/>
          </a:p>
          <a:p>
            <a:pPr marL="0" indent="0" algn="ctr">
              <a:buNone/>
            </a:pPr>
            <a:r>
              <a:rPr lang="en-US" sz="1450" dirty="0">
                <a:solidFill>
                  <a:srgbClr val="2F7D72"/>
                </a:solidFill>
                <a:latin typeface="Lucida Sans" pitchFamily="34" charset="0"/>
                <a:ea typeface="Lucida Sans" pitchFamily="34" charset="-122"/>
                <a:cs typeface="Lucida Sans" pitchFamily="34" charset="-120"/>
              </a:rPr>
              <a:t>Dorferneuerung Mühlhausen Nord</a:t>
            </a:r>
            <a:endParaRPr lang="en-US" sz="1450" dirty="0"/>
          </a:p>
        </p:txBody>
      </p:sp>
      <p:sp>
        <p:nvSpPr>
          <p:cNvPr id="9" name="Text 5"/>
          <p:cNvSpPr/>
          <p:nvPr/>
        </p:nvSpPr>
        <p:spPr>
          <a:xfrm>
            <a:off x="502920" y="6309360"/>
            <a:ext cx="62179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850" dirty="0">
                <a:solidFill>
                  <a:srgbClr val="6B675D"/>
                </a:solidFill>
                <a:latin typeface="Lucida Sans" pitchFamily="34" charset="0"/>
                <a:ea typeface="Lucida Sans" pitchFamily="34" charset="-122"/>
                <a:cs typeface="Lucida Sans" pitchFamily="34" charset="-120"/>
              </a:rPr>
              <a:t>Erstellt und herausgegeben von der Stadtverwaltung Mühlhausen</a:t>
            </a:r>
            <a:endParaRPr lang="en-US" sz="850" dirty="0"/>
          </a:p>
        </p:txBody>
      </p:sp>
      <p:sp>
        <p:nvSpPr>
          <p:cNvPr id="10" name="Text 6"/>
          <p:cNvSpPr/>
          <p:nvPr/>
        </p:nvSpPr>
        <p:spPr>
          <a:xfrm>
            <a:off x="8961120" y="6309360"/>
            <a:ext cx="20116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US" sz="850" dirty="0">
                <a:solidFill>
                  <a:srgbClr val="6B675D"/>
                </a:solidFill>
                <a:latin typeface="Lucida Sans" pitchFamily="34" charset="0"/>
                <a:ea typeface="Lucida Sans" pitchFamily="34" charset="-122"/>
                <a:cs typeface="Lucida Sans" pitchFamily="34" charset="-120"/>
              </a:rPr>
              <a:t>Stand September 2026</a:t>
            </a:r>
            <a:endParaRPr lang="en-US" sz="8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Lucida Sans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Lucida San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846</Words>
  <Application>Microsoft Office PowerPoint</Application>
  <PresentationFormat>Breitbild</PresentationFormat>
  <Paragraphs>184</Paragraphs>
  <Slides>12</Slides>
  <Notes>12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2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12</vt:i4>
      </vt:variant>
    </vt:vector>
  </HeadingPairs>
  <TitlesOfParts>
    <vt:vector size="15" baseType="lpstr">
      <vt:lpstr>Arial</vt:lpstr>
      <vt:lpstr>Lucida Sans</vt:lpstr>
      <vt:lpstr>Office Theme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Company>Stadtverwaltung Mühlhausen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Dorfentwicklung in der Dorfregion Forstberg</dc:title>
  <dc:subject>Dorfregion Forstberg</dc:subject>
  <dc:creator>Stadtverwaltung Mühlhausen</dc:creator>
  <cp:lastModifiedBy>Nievergall, Jennifer</cp:lastModifiedBy>
  <cp:revision>3</cp:revision>
  <dcterms:created xsi:type="dcterms:W3CDTF">2026-09-08T10:36:01Z</dcterms:created>
  <dcterms:modified xsi:type="dcterms:W3CDTF">2026-09-08T10:47:07Z</dcterms:modified>
</cp:coreProperties>
</file>